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1" r:id="rId5"/>
    <p:sldId id="259" r:id="rId6"/>
    <p:sldId id="272" r:id="rId7"/>
    <p:sldId id="27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138"/>
    <a:srgbClr val="44546A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76" y="48"/>
      </p:cViewPr>
      <p:guideLst>
        <p:guide orient="horz" pos="2160"/>
        <p:guide pos="3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5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2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7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5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5F53-61FA-427D-9AA3-F849FC0E3DA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5E65-CF3B-4D12-91ED-5BE6110F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983" y="4556907"/>
            <a:ext cx="3885404" cy="362687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by: Mr. Tiofilusi Tiueti  PASAI’s Chief Executive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02403" y="660915"/>
            <a:ext cx="2614220" cy="5462231"/>
            <a:chOff x="7250113" y="2084388"/>
            <a:chExt cx="1171575" cy="2447925"/>
          </a:xfrm>
          <a:effectLst>
            <a:outerShdw blurRad="1270000" dist="660400" dir="21540000" sx="109000" sy="109000" algn="ctr" rotWithShape="0">
              <a:srgbClr val="000000">
                <a:alpha val="31000"/>
              </a:srgbClr>
            </a:outerShdw>
          </a:effectLst>
        </p:grpSpPr>
        <p:sp>
          <p:nvSpPr>
            <p:cNvPr id="24" name="Freeform 538"/>
            <p:cNvSpPr>
              <a:spLocks/>
            </p:cNvSpPr>
            <p:nvPr/>
          </p:nvSpPr>
          <p:spPr bwMode="auto">
            <a:xfrm>
              <a:off x="7510463" y="2655888"/>
              <a:ext cx="352425" cy="641350"/>
            </a:xfrm>
            <a:custGeom>
              <a:avLst/>
              <a:gdLst>
                <a:gd name="T0" fmla="*/ 110 w 110"/>
                <a:gd name="T1" fmla="*/ 0 h 198"/>
                <a:gd name="T2" fmla="*/ 18 w 110"/>
                <a:gd name="T3" fmla="*/ 198 h 198"/>
                <a:gd name="T4" fmla="*/ 0 w 110"/>
                <a:gd name="T5" fmla="*/ 198 h 198"/>
                <a:gd name="T6" fmla="*/ 88 w 110"/>
                <a:gd name="T7" fmla="*/ 0 h 198"/>
                <a:gd name="T8" fmla="*/ 105 w 110"/>
                <a:gd name="T9" fmla="*/ 0 h 198"/>
                <a:gd name="T10" fmla="*/ 110 w 110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98">
                  <a:moveTo>
                    <a:pt x="110" y="0"/>
                  </a:moveTo>
                  <a:cubicBezTo>
                    <a:pt x="59" y="0"/>
                    <a:pt x="18" y="88"/>
                    <a:pt x="18" y="198"/>
                  </a:cubicBezTo>
                  <a:cubicBezTo>
                    <a:pt x="12" y="198"/>
                    <a:pt x="6" y="198"/>
                    <a:pt x="0" y="198"/>
                  </a:cubicBezTo>
                  <a:cubicBezTo>
                    <a:pt x="1" y="91"/>
                    <a:pt x="39" y="5"/>
                    <a:pt x="88" y="0"/>
                  </a:cubicBezTo>
                  <a:cubicBezTo>
                    <a:pt x="96" y="0"/>
                    <a:pt x="103" y="0"/>
                    <a:pt x="105" y="0"/>
                  </a:cubicBezTo>
                  <a:cubicBezTo>
                    <a:pt x="107" y="0"/>
                    <a:pt x="108" y="0"/>
                    <a:pt x="11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25" name="Freeform 539"/>
            <p:cNvSpPr>
              <a:spLocks/>
            </p:cNvSpPr>
            <p:nvPr/>
          </p:nvSpPr>
          <p:spPr bwMode="auto">
            <a:xfrm>
              <a:off x="7510463" y="3297238"/>
              <a:ext cx="352425" cy="663575"/>
            </a:xfrm>
            <a:custGeom>
              <a:avLst/>
              <a:gdLst>
                <a:gd name="T0" fmla="*/ 18 w 110"/>
                <a:gd name="T1" fmla="*/ 0 h 205"/>
                <a:gd name="T2" fmla="*/ 110 w 110"/>
                <a:gd name="T3" fmla="*/ 204 h 205"/>
                <a:gd name="T4" fmla="*/ 92 w 110"/>
                <a:gd name="T5" fmla="*/ 205 h 205"/>
                <a:gd name="T6" fmla="*/ 0 w 110"/>
                <a:gd name="T7" fmla="*/ 0 h 205"/>
                <a:gd name="T8" fmla="*/ 18 w 110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05">
                  <a:moveTo>
                    <a:pt x="18" y="0"/>
                  </a:moveTo>
                  <a:cubicBezTo>
                    <a:pt x="17" y="111"/>
                    <a:pt x="59" y="203"/>
                    <a:pt x="110" y="204"/>
                  </a:cubicBezTo>
                  <a:cubicBezTo>
                    <a:pt x="92" y="205"/>
                    <a:pt x="92" y="205"/>
                    <a:pt x="92" y="205"/>
                  </a:cubicBezTo>
                  <a:cubicBezTo>
                    <a:pt x="41" y="203"/>
                    <a:pt x="0" y="111"/>
                    <a:pt x="0" y="0"/>
                  </a:cubicBezTo>
                  <a:cubicBezTo>
                    <a:pt x="6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26" name="Freeform 540"/>
            <p:cNvSpPr>
              <a:spLocks/>
            </p:cNvSpPr>
            <p:nvPr/>
          </p:nvSpPr>
          <p:spPr bwMode="auto">
            <a:xfrm>
              <a:off x="7612063" y="2879726"/>
              <a:ext cx="250825" cy="857250"/>
            </a:xfrm>
            <a:custGeom>
              <a:avLst/>
              <a:gdLst>
                <a:gd name="T0" fmla="*/ 18 w 78"/>
                <a:gd name="T1" fmla="*/ 130 h 265"/>
                <a:gd name="T2" fmla="*/ 78 w 78"/>
                <a:gd name="T3" fmla="*/ 264 h 265"/>
                <a:gd name="T4" fmla="*/ 60 w 78"/>
                <a:gd name="T5" fmla="*/ 265 h 265"/>
                <a:gd name="T6" fmla="*/ 0 w 78"/>
                <a:gd name="T7" fmla="*/ 130 h 265"/>
                <a:gd name="T8" fmla="*/ 52 w 78"/>
                <a:gd name="T9" fmla="*/ 1 h 265"/>
                <a:gd name="T10" fmla="*/ 76 w 78"/>
                <a:gd name="T11" fmla="*/ 0 h 265"/>
                <a:gd name="T12" fmla="*/ 78 w 78"/>
                <a:gd name="T13" fmla="*/ 0 h 265"/>
                <a:gd name="T14" fmla="*/ 18 w 78"/>
                <a:gd name="T15" fmla="*/ 13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65">
                  <a:moveTo>
                    <a:pt x="18" y="130"/>
                  </a:moveTo>
                  <a:cubicBezTo>
                    <a:pt x="17" y="203"/>
                    <a:pt x="44" y="263"/>
                    <a:pt x="78" y="264"/>
                  </a:cubicBezTo>
                  <a:cubicBezTo>
                    <a:pt x="60" y="265"/>
                    <a:pt x="60" y="265"/>
                    <a:pt x="60" y="265"/>
                  </a:cubicBezTo>
                  <a:cubicBezTo>
                    <a:pt x="27" y="263"/>
                    <a:pt x="0" y="203"/>
                    <a:pt x="0" y="130"/>
                  </a:cubicBezTo>
                  <a:cubicBezTo>
                    <a:pt x="0" y="64"/>
                    <a:pt x="23" y="10"/>
                    <a:pt x="52" y="1"/>
                  </a:cubicBezTo>
                  <a:cubicBezTo>
                    <a:pt x="61" y="0"/>
                    <a:pt x="68" y="0"/>
                    <a:pt x="7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45" y="0"/>
                    <a:pt x="18" y="58"/>
                    <a:pt x="18" y="13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27" name="Freeform 541"/>
            <p:cNvSpPr>
              <a:spLocks noEditPoints="1"/>
            </p:cNvSpPr>
            <p:nvPr/>
          </p:nvSpPr>
          <p:spPr bwMode="auto">
            <a:xfrm>
              <a:off x="7708901" y="3219451"/>
              <a:ext cx="153988" cy="307975"/>
            </a:xfrm>
            <a:custGeom>
              <a:avLst/>
              <a:gdLst>
                <a:gd name="T0" fmla="*/ 31 w 48"/>
                <a:gd name="T1" fmla="*/ 95 h 95"/>
                <a:gd name="T2" fmla="*/ 20 w 48"/>
                <a:gd name="T3" fmla="*/ 0 h 95"/>
                <a:gd name="T4" fmla="*/ 9 w 48"/>
                <a:gd name="T5" fmla="*/ 74 h 95"/>
                <a:gd name="T6" fmla="*/ 12 w 48"/>
                <a:gd name="T7" fmla="*/ 74 h 95"/>
                <a:gd name="T8" fmla="*/ 15 w 48"/>
                <a:gd name="T9" fmla="*/ 74 h 95"/>
                <a:gd name="T10" fmla="*/ 18 w 48"/>
                <a:gd name="T11" fmla="*/ 73 h 95"/>
                <a:gd name="T12" fmla="*/ 22 w 48"/>
                <a:gd name="T13" fmla="*/ 73 h 95"/>
                <a:gd name="T14" fmla="*/ 25 w 48"/>
                <a:gd name="T15" fmla="*/ 73 h 95"/>
                <a:gd name="T16" fmla="*/ 24 w 48"/>
                <a:gd name="T17" fmla="*/ 73 h 95"/>
                <a:gd name="T18" fmla="*/ 21 w 48"/>
                <a:gd name="T19" fmla="*/ 73 h 95"/>
                <a:gd name="T20" fmla="*/ 17 w 48"/>
                <a:gd name="T21" fmla="*/ 73 h 95"/>
                <a:gd name="T22" fmla="*/ 14 w 48"/>
                <a:gd name="T23" fmla="*/ 74 h 95"/>
                <a:gd name="T24" fmla="*/ 11 w 48"/>
                <a:gd name="T25" fmla="*/ 74 h 95"/>
                <a:gd name="T26" fmla="*/ 9 w 48"/>
                <a:gd name="T27" fmla="*/ 73 h 95"/>
                <a:gd name="T28" fmla="*/ 7 w 48"/>
                <a:gd name="T29" fmla="*/ 69 h 95"/>
                <a:gd name="T30" fmla="*/ 6 w 48"/>
                <a:gd name="T31" fmla="*/ 65 h 95"/>
                <a:gd name="T32" fmla="*/ 5 w 48"/>
                <a:gd name="T33" fmla="*/ 62 h 95"/>
                <a:gd name="T34" fmla="*/ 4 w 48"/>
                <a:gd name="T35" fmla="*/ 57 h 95"/>
                <a:gd name="T36" fmla="*/ 3 w 48"/>
                <a:gd name="T37" fmla="*/ 54 h 95"/>
                <a:gd name="T38" fmla="*/ 4 w 48"/>
                <a:gd name="T39" fmla="*/ 57 h 95"/>
                <a:gd name="T40" fmla="*/ 5 w 48"/>
                <a:gd name="T41" fmla="*/ 62 h 95"/>
                <a:gd name="T42" fmla="*/ 6 w 48"/>
                <a:gd name="T43" fmla="*/ 65 h 95"/>
                <a:gd name="T44" fmla="*/ 7 w 48"/>
                <a:gd name="T45" fmla="*/ 69 h 95"/>
                <a:gd name="T46" fmla="*/ 9 w 48"/>
                <a:gd name="T47" fmla="*/ 73 h 95"/>
                <a:gd name="T48" fmla="*/ 19 w 48"/>
                <a:gd name="T49" fmla="*/ 55 h 95"/>
                <a:gd name="T50" fmla="*/ 20 w 48"/>
                <a:gd name="T51" fmla="*/ 59 h 95"/>
                <a:gd name="T52" fmla="*/ 22 w 48"/>
                <a:gd name="T53" fmla="*/ 63 h 95"/>
                <a:gd name="T54" fmla="*/ 23 w 48"/>
                <a:gd name="T55" fmla="*/ 67 h 95"/>
                <a:gd name="T56" fmla="*/ 24 w 48"/>
                <a:gd name="T57" fmla="*/ 70 h 95"/>
                <a:gd name="T58" fmla="*/ 26 w 48"/>
                <a:gd name="T59" fmla="*/ 73 h 95"/>
                <a:gd name="T60" fmla="*/ 24 w 48"/>
                <a:gd name="T61" fmla="*/ 70 h 95"/>
                <a:gd name="T62" fmla="*/ 23 w 48"/>
                <a:gd name="T63" fmla="*/ 67 h 95"/>
                <a:gd name="T64" fmla="*/ 22 w 48"/>
                <a:gd name="T65" fmla="*/ 63 h 95"/>
                <a:gd name="T66" fmla="*/ 20 w 48"/>
                <a:gd name="T67" fmla="*/ 59 h 95"/>
                <a:gd name="T68" fmla="*/ 19 w 48"/>
                <a:gd name="T69" fmla="*/ 55 h 95"/>
                <a:gd name="T70" fmla="*/ 17 w 48"/>
                <a:gd name="T71" fmla="*/ 54 h 95"/>
                <a:gd name="T72" fmla="*/ 14 w 48"/>
                <a:gd name="T73" fmla="*/ 54 h 95"/>
                <a:gd name="T74" fmla="*/ 11 w 48"/>
                <a:gd name="T75" fmla="*/ 54 h 95"/>
                <a:gd name="T76" fmla="*/ 8 w 48"/>
                <a:gd name="T77" fmla="*/ 54 h 95"/>
                <a:gd name="T78" fmla="*/ 5 w 48"/>
                <a:gd name="T79" fmla="*/ 54 h 95"/>
                <a:gd name="T80" fmla="*/ 4 w 48"/>
                <a:gd name="T81" fmla="*/ 54 h 95"/>
                <a:gd name="T82" fmla="*/ 7 w 48"/>
                <a:gd name="T83" fmla="*/ 54 h 95"/>
                <a:gd name="T84" fmla="*/ 10 w 48"/>
                <a:gd name="T85" fmla="*/ 54 h 95"/>
                <a:gd name="T86" fmla="*/ 13 w 48"/>
                <a:gd name="T87" fmla="*/ 54 h 95"/>
                <a:gd name="T88" fmla="*/ 16 w 48"/>
                <a:gd name="T89" fmla="*/ 54 h 95"/>
                <a:gd name="T90" fmla="*/ 19 w 48"/>
                <a:gd name="T91" fmla="*/ 5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" h="95">
                  <a:moveTo>
                    <a:pt x="48" y="95"/>
                  </a:moveTo>
                  <a:cubicBezTo>
                    <a:pt x="42" y="95"/>
                    <a:pt x="37" y="95"/>
                    <a:pt x="31" y="95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13" y="94"/>
                    <a:pt x="0" y="63"/>
                    <a:pt x="0" y="26"/>
                  </a:cubicBezTo>
                  <a:cubicBezTo>
                    <a:pt x="0" y="17"/>
                    <a:pt x="1" y="8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18" y="8"/>
                    <a:pt x="18" y="17"/>
                    <a:pt x="18" y="26"/>
                  </a:cubicBezTo>
                  <a:cubicBezTo>
                    <a:pt x="17" y="63"/>
                    <a:pt x="31" y="94"/>
                    <a:pt x="48" y="95"/>
                  </a:cubicBezTo>
                  <a:close/>
                  <a:moveTo>
                    <a:pt x="9" y="74"/>
                  </a:moveTo>
                  <a:cubicBezTo>
                    <a:pt x="10" y="74"/>
                    <a:pt x="10" y="74"/>
                    <a:pt x="10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moveTo>
                    <a:pt x="19" y="54"/>
                  </a:moveTo>
                  <a:cubicBezTo>
                    <a:pt x="19" y="55"/>
                    <a:pt x="19" y="55"/>
                    <a:pt x="19" y="55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9" y="54"/>
                    <a:pt x="19" y="54"/>
                    <a:pt x="19" y="54"/>
                  </a:cubicBezTo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28" name="Freeform 542"/>
            <p:cNvSpPr>
              <a:spLocks/>
            </p:cNvSpPr>
            <p:nvPr/>
          </p:nvSpPr>
          <p:spPr bwMode="auto">
            <a:xfrm>
              <a:off x="7793038" y="2655888"/>
              <a:ext cx="53975" cy="0"/>
            </a:xfrm>
            <a:custGeom>
              <a:avLst/>
              <a:gdLst>
                <a:gd name="T0" fmla="*/ 4 w 17"/>
                <a:gd name="T1" fmla="*/ 17 w 17"/>
                <a:gd name="T2" fmla="*/ 0 w 17"/>
                <a:gd name="T3" fmla="*/ 4 w 1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4" y="0"/>
                  </a:moveTo>
                  <a:cubicBezTo>
                    <a:pt x="8" y="0"/>
                    <a:pt x="13" y="0"/>
                    <a:pt x="17" y="0"/>
                  </a:cubicBezTo>
                  <a:cubicBezTo>
                    <a:pt x="15" y="0"/>
                    <a:pt x="8" y="0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29" name="Freeform 543"/>
            <p:cNvSpPr>
              <a:spLocks noEditPoints="1"/>
            </p:cNvSpPr>
            <p:nvPr/>
          </p:nvSpPr>
          <p:spPr bwMode="auto">
            <a:xfrm>
              <a:off x="7362826" y="2333626"/>
              <a:ext cx="500063" cy="1946275"/>
            </a:xfrm>
            <a:custGeom>
              <a:avLst/>
              <a:gdLst>
                <a:gd name="T0" fmla="*/ 18 w 156"/>
                <a:gd name="T1" fmla="*/ 296 h 602"/>
                <a:gd name="T2" fmla="*/ 32 w 156"/>
                <a:gd name="T3" fmla="*/ 440 h 602"/>
                <a:gd name="T4" fmla="*/ 33 w 156"/>
                <a:gd name="T5" fmla="*/ 442 h 602"/>
                <a:gd name="T6" fmla="*/ 33 w 156"/>
                <a:gd name="T7" fmla="*/ 442 h 602"/>
                <a:gd name="T8" fmla="*/ 32 w 156"/>
                <a:gd name="T9" fmla="*/ 440 h 602"/>
                <a:gd name="T10" fmla="*/ 33 w 156"/>
                <a:gd name="T11" fmla="*/ 440 h 602"/>
                <a:gd name="T12" fmla="*/ 33 w 156"/>
                <a:gd name="T13" fmla="*/ 440 h 602"/>
                <a:gd name="T14" fmla="*/ 33 w 156"/>
                <a:gd name="T15" fmla="*/ 439 h 602"/>
                <a:gd name="T16" fmla="*/ 33 w 156"/>
                <a:gd name="T17" fmla="*/ 439 h 602"/>
                <a:gd name="T18" fmla="*/ 33 w 156"/>
                <a:gd name="T19" fmla="*/ 440 h 602"/>
                <a:gd name="T20" fmla="*/ 33 w 156"/>
                <a:gd name="T21" fmla="*/ 440 h 602"/>
                <a:gd name="T22" fmla="*/ 32 w 156"/>
                <a:gd name="T23" fmla="*/ 440 h 602"/>
                <a:gd name="T24" fmla="*/ 32 w 156"/>
                <a:gd name="T25" fmla="*/ 440 h 602"/>
                <a:gd name="T26" fmla="*/ 32 w 156"/>
                <a:gd name="T27" fmla="*/ 440 h 602"/>
                <a:gd name="T28" fmla="*/ 38 w 156"/>
                <a:gd name="T29" fmla="*/ 461 h 602"/>
                <a:gd name="T30" fmla="*/ 35 w 156"/>
                <a:gd name="T31" fmla="*/ 449 h 602"/>
                <a:gd name="T32" fmla="*/ 35 w 156"/>
                <a:gd name="T33" fmla="*/ 449 h 602"/>
                <a:gd name="T34" fmla="*/ 38 w 156"/>
                <a:gd name="T35" fmla="*/ 461 h 602"/>
                <a:gd name="T36" fmla="*/ 39 w 156"/>
                <a:gd name="T37" fmla="*/ 467 h 602"/>
                <a:gd name="T38" fmla="*/ 39 w 156"/>
                <a:gd name="T39" fmla="*/ 468 h 602"/>
                <a:gd name="T40" fmla="*/ 39 w 156"/>
                <a:gd name="T41" fmla="*/ 466 h 602"/>
                <a:gd name="T42" fmla="*/ 39 w 156"/>
                <a:gd name="T43" fmla="*/ 465 h 602"/>
                <a:gd name="T44" fmla="*/ 39 w 156"/>
                <a:gd name="T45" fmla="*/ 465 h 602"/>
                <a:gd name="T46" fmla="*/ 39 w 156"/>
                <a:gd name="T47" fmla="*/ 463 h 602"/>
                <a:gd name="T48" fmla="*/ 39 w 156"/>
                <a:gd name="T49" fmla="*/ 463 h 602"/>
                <a:gd name="T50" fmla="*/ 39 w 156"/>
                <a:gd name="T51" fmla="*/ 465 h 602"/>
                <a:gd name="T52" fmla="*/ 39 w 156"/>
                <a:gd name="T53" fmla="*/ 465 h 602"/>
                <a:gd name="T54" fmla="*/ 38 w 156"/>
                <a:gd name="T55" fmla="*/ 465 h 602"/>
                <a:gd name="T56" fmla="*/ 38 w 156"/>
                <a:gd name="T57" fmla="*/ 465 h 602"/>
                <a:gd name="T58" fmla="*/ 38 w 156"/>
                <a:gd name="T59" fmla="*/ 465 h 602"/>
                <a:gd name="T60" fmla="*/ 38 w 156"/>
                <a:gd name="T61" fmla="*/ 465 h 602"/>
                <a:gd name="T62" fmla="*/ 42 w 156"/>
                <a:gd name="T63" fmla="*/ 476 h 602"/>
                <a:gd name="T64" fmla="*/ 40 w 156"/>
                <a:gd name="T65" fmla="*/ 472 h 602"/>
                <a:gd name="T66" fmla="*/ 44 w 156"/>
                <a:gd name="T67" fmla="*/ 482 h 602"/>
                <a:gd name="T68" fmla="*/ 44 w 156"/>
                <a:gd name="T69" fmla="*/ 487 h 602"/>
                <a:gd name="T70" fmla="*/ 45 w 156"/>
                <a:gd name="T71" fmla="*/ 485 h 602"/>
                <a:gd name="T72" fmla="*/ 44 w 156"/>
                <a:gd name="T73" fmla="*/ 487 h 602"/>
                <a:gd name="T74" fmla="*/ 42 w 156"/>
                <a:gd name="T75" fmla="*/ 490 h 602"/>
                <a:gd name="T76" fmla="*/ 44 w 156"/>
                <a:gd name="T77" fmla="*/ 496 h 602"/>
                <a:gd name="T78" fmla="*/ 43 w 156"/>
                <a:gd name="T79" fmla="*/ 494 h 602"/>
                <a:gd name="T80" fmla="*/ 42 w 156"/>
                <a:gd name="T81" fmla="*/ 489 h 602"/>
                <a:gd name="T82" fmla="*/ 43 w 156"/>
                <a:gd name="T83" fmla="*/ 489 h 602"/>
                <a:gd name="T84" fmla="*/ 43 w 156"/>
                <a:gd name="T85" fmla="*/ 489 h 602"/>
                <a:gd name="T86" fmla="*/ 42 w 156"/>
                <a:gd name="T87" fmla="*/ 489 h 602"/>
                <a:gd name="T88" fmla="*/ 46 w 156"/>
                <a:gd name="T89" fmla="*/ 500 h 602"/>
                <a:gd name="T90" fmla="*/ 46 w 156"/>
                <a:gd name="T91" fmla="*/ 501 h 602"/>
                <a:gd name="T92" fmla="*/ 45 w 156"/>
                <a:gd name="T93" fmla="*/ 499 h 602"/>
                <a:gd name="T94" fmla="*/ 49 w 156"/>
                <a:gd name="T95" fmla="*/ 513 h 602"/>
                <a:gd name="T96" fmla="*/ 52 w 156"/>
                <a:gd name="T97" fmla="*/ 519 h 602"/>
                <a:gd name="T98" fmla="*/ 50 w 156"/>
                <a:gd name="T99" fmla="*/ 514 h 602"/>
                <a:gd name="T100" fmla="*/ 48 w 156"/>
                <a:gd name="T101" fmla="*/ 510 h 602"/>
                <a:gd name="T102" fmla="*/ 50 w 156"/>
                <a:gd name="T103" fmla="*/ 510 h 602"/>
                <a:gd name="T104" fmla="*/ 48 w 156"/>
                <a:gd name="T105" fmla="*/ 506 h 602"/>
                <a:gd name="T106" fmla="*/ 47 w 156"/>
                <a:gd name="T107" fmla="*/ 502 h 602"/>
                <a:gd name="T108" fmla="*/ 49 w 156"/>
                <a:gd name="T109" fmla="*/ 508 h 602"/>
                <a:gd name="T110" fmla="*/ 49 w 156"/>
                <a:gd name="T111" fmla="*/ 510 h 602"/>
                <a:gd name="T112" fmla="*/ 48 w 156"/>
                <a:gd name="T113" fmla="*/ 510 h 602"/>
                <a:gd name="T114" fmla="*/ 48 w 156"/>
                <a:gd name="T115" fmla="*/ 510 h 602"/>
                <a:gd name="T116" fmla="*/ 48 w 156"/>
                <a:gd name="T117" fmla="*/ 510 h 602"/>
                <a:gd name="T118" fmla="*/ 48 w 156"/>
                <a:gd name="T119" fmla="*/ 51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602">
                  <a:moveTo>
                    <a:pt x="24" y="386"/>
                  </a:moveTo>
                  <a:cubicBezTo>
                    <a:pt x="41" y="509"/>
                    <a:pt x="93" y="600"/>
                    <a:pt x="155" y="602"/>
                  </a:cubicBezTo>
                  <a:cubicBezTo>
                    <a:pt x="138" y="602"/>
                    <a:pt x="138" y="602"/>
                    <a:pt x="138" y="602"/>
                  </a:cubicBezTo>
                  <a:cubicBezTo>
                    <a:pt x="101" y="601"/>
                    <a:pt x="69" y="569"/>
                    <a:pt x="44" y="520"/>
                  </a:cubicBezTo>
                  <a:cubicBezTo>
                    <a:pt x="47" y="520"/>
                    <a:pt x="50" y="520"/>
                    <a:pt x="53" y="520"/>
                  </a:cubicBezTo>
                  <a:cubicBezTo>
                    <a:pt x="50" y="520"/>
                    <a:pt x="47" y="520"/>
                    <a:pt x="44" y="520"/>
                  </a:cubicBezTo>
                  <a:cubicBezTo>
                    <a:pt x="17" y="464"/>
                    <a:pt x="0" y="384"/>
                    <a:pt x="0" y="296"/>
                  </a:cubicBezTo>
                  <a:cubicBezTo>
                    <a:pt x="1" y="132"/>
                    <a:pt x="62" y="1"/>
                    <a:pt x="138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80" y="1"/>
                    <a:pt x="19" y="132"/>
                    <a:pt x="18" y="296"/>
                  </a:cubicBezTo>
                  <a:cubicBezTo>
                    <a:pt x="18" y="327"/>
                    <a:pt x="20" y="357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ubicBezTo>
                    <a:pt x="25" y="396"/>
                    <a:pt x="26" y="404"/>
                    <a:pt x="28" y="414"/>
                  </a:cubicBezTo>
                  <a:cubicBezTo>
                    <a:pt x="28" y="414"/>
                    <a:pt x="28" y="414"/>
                    <a:pt x="27" y="414"/>
                  </a:cubicBezTo>
                  <a:cubicBezTo>
                    <a:pt x="29" y="422"/>
                    <a:pt x="31" y="429"/>
                    <a:pt x="33" y="439"/>
                  </a:cubicBezTo>
                  <a:cubicBezTo>
                    <a:pt x="31" y="429"/>
                    <a:pt x="29" y="422"/>
                    <a:pt x="27" y="414"/>
                  </a:cubicBezTo>
                  <a:cubicBezTo>
                    <a:pt x="28" y="414"/>
                    <a:pt x="28" y="414"/>
                    <a:pt x="28" y="414"/>
                  </a:cubicBezTo>
                  <a:cubicBezTo>
                    <a:pt x="26" y="404"/>
                    <a:pt x="25" y="396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lose/>
                  <a:moveTo>
                    <a:pt x="32" y="440"/>
                  </a:move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moveTo>
                    <a:pt x="38" y="463"/>
                  </a:moveTo>
                  <a:cubicBezTo>
                    <a:pt x="38" y="461"/>
                    <a:pt x="38" y="461"/>
                    <a:pt x="38" y="461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8" y="461"/>
                    <a:pt x="38" y="461"/>
                    <a:pt x="38" y="461"/>
                  </a:cubicBezTo>
                  <a:cubicBezTo>
                    <a:pt x="38" y="463"/>
                    <a:pt x="38" y="463"/>
                    <a:pt x="38" y="463"/>
                  </a:cubicBezTo>
                  <a:moveTo>
                    <a:pt x="38" y="465"/>
                  </a:moveTo>
                  <a:cubicBezTo>
                    <a:pt x="38" y="465"/>
                    <a:pt x="38" y="465"/>
                    <a:pt x="38" y="465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2"/>
                    <a:pt x="38" y="462"/>
                    <a:pt x="38" y="462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moveTo>
                    <a:pt x="45" y="485"/>
                  </a:moveTo>
                  <a:cubicBezTo>
                    <a:pt x="44" y="484"/>
                    <a:pt x="44" y="484"/>
                    <a:pt x="44" y="48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4"/>
                    <a:pt x="44" y="484"/>
                    <a:pt x="44" y="484"/>
                  </a:cubicBezTo>
                  <a:cubicBezTo>
                    <a:pt x="45" y="485"/>
                    <a:pt x="45" y="485"/>
                    <a:pt x="45" y="485"/>
                  </a:cubicBezTo>
                  <a:moveTo>
                    <a:pt x="43" y="489"/>
                  </a:moveTo>
                  <a:cubicBezTo>
                    <a:pt x="43" y="488"/>
                    <a:pt x="43" y="488"/>
                    <a:pt x="43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3" y="488"/>
                    <a:pt x="43" y="488"/>
                    <a:pt x="43" y="488"/>
                  </a:cubicBezTo>
                  <a:cubicBezTo>
                    <a:pt x="43" y="489"/>
                    <a:pt x="43" y="489"/>
                    <a:pt x="43" y="489"/>
                  </a:cubicBezTo>
                  <a:moveTo>
                    <a:pt x="41" y="489"/>
                  </a:moveTo>
                  <a:cubicBezTo>
                    <a:pt x="42" y="489"/>
                    <a:pt x="42" y="489"/>
                    <a:pt x="42" y="489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moveTo>
                    <a:pt x="45" y="498"/>
                  </a:move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moveTo>
                    <a:pt x="48" y="510"/>
                  </a:move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3" y="520"/>
                    <a:pt x="53" y="520"/>
                    <a:pt x="53" y="520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30" name="Freeform 544"/>
            <p:cNvSpPr>
              <a:spLocks/>
            </p:cNvSpPr>
            <p:nvPr/>
          </p:nvSpPr>
          <p:spPr bwMode="auto">
            <a:xfrm>
              <a:off x="7780338" y="2879726"/>
              <a:ext cx="76200" cy="3175"/>
            </a:xfrm>
            <a:custGeom>
              <a:avLst/>
              <a:gdLst>
                <a:gd name="T0" fmla="*/ 8 w 24"/>
                <a:gd name="T1" fmla="*/ 0 h 1"/>
                <a:gd name="T2" fmla="*/ 24 w 24"/>
                <a:gd name="T3" fmla="*/ 0 h 1"/>
                <a:gd name="T4" fmla="*/ 0 w 24"/>
                <a:gd name="T5" fmla="*/ 1 h 1"/>
                <a:gd name="T6" fmla="*/ 8 w 2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8" y="0"/>
                  </a:moveTo>
                  <a:cubicBezTo>
                    <a:pt x="13" y="0"/>
                    <a:pt x="19" y="0"/>
                    <a:pt x="24" y="0"/>
                  </a:cubicBezTo>
                  <a:cubicBezTo>
                    <a:pt x="16" y="0"/>
                    <a:pt x="9" y="0"/>
                    <a:pt x="0" y="1"/>
                  </a:cubicBezTo>
                  <a:cubicBezTo>
                    <a:pt x="3" y="0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31" name="Freeform 545"/>
            <p:cNvSpPr>
              <a:spLocks/>
            </p:cNvSpPr>
            <p:nvPr/>
          </p:nvSpPr>
          <p:spPr bwMode="auto">
            <a:xfrm>
              <a:off x="7715251" y="3086101"/>
              <a:ext cx="147638" cy="133350"/>
            </a:xfrm>
            <a:custGeom>
              <a:avLst/>
              <a:gdLst>
                <a:gd name="T0" fmla="*/ 46 w 46"/>
                <a:gd name="T1" fmla="*/ 0 h 41"/>
                <a:gd name="T2" fmla="*/ 18 w 46"/>
                <a:gd name="T3" fmla="*/ 41 h 41"/>
                <a:gd name="T4" fmla="*/ 0 w 46"/>
                <a:gd name="T5" fmla="*/ 41 h 41"/>
                <a:gd name="T6" fmla="*/ 29 w 46"/>
                <a:gd name="T7" fmla="*/ 1 h 41"/>
                <a:gd name="T8" fmla="*/ 46 w 46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1">
                  <a:moveTo>
                    <a:pt x="46" y="0"/>
                  </a:moveTo>
                  <a:cubicBezTo>
                    <a:pt x="34" y="1"/>
                    <a:pt x="23" y="17"/>
                    <a:pt x="18" y="41"/>
                  </a:cubicBezTo>
                  <a:cubicBezTo>
                    <a:pt x="12" y="41"/>
                    <a:pt x="6" y="41"/>
                    <a:pt x="0" y="41"/>
                  </a:cubicBezTo>
                  <a:cubicBezTo>
                    <a:pt x="5" y="17"/>
                    <a:pt x="16" y="1"/>
                    <a:pt x="29" y="1"/>
                  </a:cubicBezTo>
                  <a:cubicBezTo>
                    <a:pt x="34" y="1"/>
                    <a:pt x="41" y="1"/>
                    <a:pt x="46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32" name="Freeform 546"/>
            <p:cNvSpPr>
              <a:spLocks/>
            </p:cNvSpPr>
            <p:nvPr/>
          </p:nvSpPr>
          <p:spPr bwMode="auto">
            <a:xfrm>
              <a:off x="7808913" y="3527426"/>
              <a:ext cx="57150" cy="0"/>
            </a:xfrm>
            <a:custGeom>
              <a:avLst/>
              <a:gdLst>
                <a:gd name="T0" fmla="*/ 17 w 18"/>
                <a:gd name="T1" fmla="*/ 0 w 18"/>
                <a:gd name="T2" fmla="*/ 0 w 18"/>
                <a:gd name="T3" fmla="*/ 18 w 18"/>
                <a:gd name="T4" fmla="*/ 17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8">
                  <a:moveTo>
                    <a:pt x="1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33" name="Freeform 547"/>
            <p:cNvSpPr>
              <a:spLocks/>
            </p:cNvSpPr>
            <p:nvPr/>
          </p:nvSpPr>
          <p:spPr bwMode="auto">
            <a:xfrm>
              <a:off x="7808913" y="2879726"/>
              <a:ext cx="254000" cy="857250"/>
            </a:xfrm>
            <a:custGeom>
              <a:avLst/>
              <a:gdLst>
                <a:gd name="T0" fmla="*/ 18 w 79"/>
                <a:gd name="T1" fmla="*/ 264 h 265"/>
                <a:gd name="T2" fmla="*/ 0 w 79"/>
                <a:gd name="T3" fmla="*/ 265 h 265"/>
                <a:gd name="T4" fmla="*/ 61 w 79"/>
                <a:gd name="T5" fmla="*/ 134 h 265"/>
                <a:gd name="T6" fmla="*/ 1 w 79"/>
                <a:gd name="T7" fmla="*/ 0 h 265"/>
                <a:gd name="T8" fmla="*/ 18 w 79"/>
                <a:gd name="T9" fmla="*/ 0 h 265"/>
                <a:gd name="T10" fmla="*/ 79 w 79"/>
                <a:gd name="T11" fmla="*/ 134 h 265"/>
                <a:gd name="T12" fmla="*/ 18 w 79"/>
                <a:gd name="T13" fmla="*/ 26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65">
                  <a:moveTo>
                    <a:pt x="18" y="264"/>
                  </a:moveTo>
                  <a:cubicBezTo>
                    <a:pt x="0" y="265"/>
                    <a:pt x="0" y="265"/>
                    <a:pt x="0" y="265"/>
                  </a:cubicBezTo>
                  <a:cubicBezTo>
                    <a:pt x="34" y="264"/>
                    <a:pt x="61" y="207"/>
                    <a:pt x="61" y="134"/>
                  </a:cubicBezTo>
                  <a:cubicBezTo>
                    <a:pt x="61" y="61"/>
                    <a:pt x="34" y="1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2" y="1"/>
                    <a:pt x="79" y="61"/>
                    <a:pt x="79" y="134"/>
                  </a:cubicBezTo>
                  <a:cubicBezTo>
                    <a:pt x="78" y="207"/>
                    <a:pt x="51" y="264"/>
                    <a:pt x="18" y="264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34" name="Freeform 548"/>
            <p:cNvSpPr>
              <a:spLocks/>
            </p:cNvSpPr>
            <p:nvPr/>
          </p:nvSpPr>
          <p:spPr bwMode="auto">
            <a:xfrm>
              <a:off x="7805738" y="3733801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1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6" y="1"/>
                    <a:pt x="13" y="0"/>
                    <a:pt x="1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35" name="Freeform 549"/>
            <p:cNvSpPr>
              <a:spLocks/>
            </p:cNvSpPr>
            <p:nvPr/>
          </p:nvSpPr>
          <p:spPr bwMode="auto">
            <a:xfrm>
              <a:off x="7812088" y="2655888"/>
              <a:ext cx="352425" cy="1304925"/>
            </a:xfrm>
            <a:custGeom>
              <a:avLst/>
              <a:gdLst>
                <a:gd name="T0" fmla="*/ 17 w 110"/>
                <a:gd name="T1" fmla="*/ 402 h 403"/>
                <a:gd name="T2" fmla="*/ 0 w 110"/>
                <a:gd name="T3" fmla="*/ 403 h 403"/>
                <a:gd name="T4" fmla="*/ 92 w 110"/>
                <a:gd name="T5" fmla="*/ 204 h 403"/>
                <a:gd name="T6" fmla="*/ 0 w 110"/>
                <a:gd name="T7" fmla="*/ 0 h 403"/>
                <a:gd name="T8" fmla="*/ 18 w 110"/>
                <a:gd name="T9" fmla="*/ 0 h 403"/>
                <a:gd name="T10" fmla="*/ 109 w 110"/>
                <a:gd name="T11" fmla="*/ 204 h 403"/>
                <a:gd name="T12" fmla="*/ 17 w 110"/>
                <a:gd name="T13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403">
                  <a:moveTo>
                    <a:pt x="17" y="402"/>
                  </a:moveTo>
                  <a:cubicBezTo>
                    <a:pt x="0" y="403"/>
                    <a:pt x="0" y="403"/>
                    <a:pt x="0" y="403"/>
                  </a:cubicBezTo>
                  <a:cubicBezTo>
                    <a:pt x="50" y="402"/>
                    <a:pt x="91" y="314"/>
                    <a:pt x="92" y="204"/>
                  </a:cubicBezTo>
                  <a:cubicBezTo>
                    <a:pt x="92" y="93"/>
                    <a:pt x="51" y="2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69" y="2"/>
                    <a:pt x="110" y="93"/>
                    <a:pt x="109" y="204"/>
                  </a:cubicBezTo>
                  <a:cubicBezTo>
                    <a:pt x="109" y="314"/>
                    <a:pt x="68" y="402"/>
                    <a:pt x="17" y="402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36" name="Freeform 550"/>
            <p:cNvSpPr>
              <a:spLocks/>
            </p:cNvSpPr>
            <p:nvPr/>
          </p:nvSpPr>
          <p:spPr bwMode="auto">
            <a:xfrm>
              <a:off x="7805738" y="3957638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2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5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37" name="Freeform 551"/>
            <p:cNvSpPr>
              <a:spLocks/>
            </p:cNvSpPr>
            <p:nvPr/>
          </p:nvSpPr>
          <p:spPr bwMode="auto">
            <a:xfrm>
              <a:off x="7812088" y="2333626"/>
              <a:ext cx="500063" cy="1946275"/>
            </a:xfrm>
            <a:custGeom>
              <a:avLst/>
              <a:gdLst>
                <a:gd name="T0" fmla="*/ 18 w 156"/>
                <a:gd name="T1" fmla="*/ 602 h 602"/>
                <a:gd name="T2" fmla="*/ 0 w 156"/>
                <a:gd name="T3" fmla="*/ 602 h 602"/>
                <a:gd name="T4" fmla="*/ 137 w 156"/>
                <a:gd name="T5" fmla="*/ 306 h 602"/>
                <a:gd name="T6" fmla="*/ 0 w 156"/>
                <a:gd name="T7" fmla="*/ 0 h 602"/>
                <a:gd name="T8" fmla="*/ 18 w 156"/>
                <a:gd name="T9" fmla="*/ 0 h 602"/>
                <a:gd name="T10" fmla="*/ 155 w 156"/>
                <a:gd name="T11" fmla="*/ 306 h 602"/>
                <a:gd name="T12" fmla="*/ 18 w 156"/>
                <a:gd name="T13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602">
                  <a:moveTo>
                    <a:pt x="18" y="602"/>
                  </a:moveTo>
                  <a:cubicBezTo>
                    <a:pt x="0" y="602"/>
                    <a:pt x="0" y="602"/>
                    <a:pt x="0" y="602"/>
                  </a:cubicBezTo>
                  <a:cubicBezTo>
                    <a:pt x="75" y="602"/>
                    <a:pt x="137" y="470"/>
                    <a:pt x="137" y="306"/>
                  </a:cubicBezTo>
                  <a:cubicBezTo>
                    <a:pt x="138" y="140"/>
                    <a:pt x="77" y="3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5" y="3"/>
                    <a:pt x="156" y="140"/>
                    <a:pt x="155" y="306"/>
                  </a:cubicBezTo>
                  <a:cubicBezTo>
                    <a:pt x="154" y="470"/>
                    <a:pt x="93" y="601"/>
                    <a:pt x="18" y="602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38" name="Freeform 552"/>
            <p:cNvSpPr>
              <a:spLocks/>
            </p:cNvSpPr>
            <p:nvPr/>
          </p:nvSpPr>
          <p:spPr bwMode="auto">
            <a:xfrm>
              <a:off x="7805738" y="4279901"/>
              <a:ext cx="63500" cy="0"/>
            </a:xfrm>
            <a:custGeom>
              <a:avLst/>
              <a:gdLst>
                <a:gd name="T0" fmla="*/ 17 w 20"/>
                <a:gd name="T1" fmla="*/ 20 w 20"/>
                <a:gd name="T2" fmla="*/ 2 w 20"/>
                <a:gd name="T3" fmla="*/ 0 w 20"/>
                <a:gd name="T4" fmla="*/ 17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17" y="0"/>
                  </a:move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5" y="0"/>
                    <a:pt x="12" y="0"/>
                    <a:pt x="17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39" name="Freeform 553"/>
            <p:cNvSpPr>
              <a:spLocks/>
            </p:cNvSpPr>
            <p:nvPr/>
          </p:nvSpPr>
          <p:spPr bwMode="auto">
            <a:xfrm>
              <a:off x="7808913" y="3086101"/>
              <a:ext cx="57150" cy="3175"/>
            </a:xfrm>
            <a:custGeom>
              <a:avLst/>
              <a:gdLst>
                <a:gd name="T0" fmla="*/ 0 w 18"/>
                <a:gd name="T1" fmla="*/ 1 h 1"/>
                <a:gd name="T2" fmla="*/ 17 w 18"/>
                <a:gd name="T3" fmla="*/ 0 h 1"/>
                <a:gd name="T4" fmla="*/ 18 w 18"/>
                <a:gd name="T5" fmla="*/ 0 h 1"/>
                <a:gd name="T6" fmla="*/ 0 w 18"/>
                <a:gd name="T7" fmla="*/ 1 h 1"/>
                <a:gd name="T8" fmla="*/ 0 w 1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">
                  <a:moveTo>
                    <a:pt x="0" y="1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40" name="Freeform 554"/>
            <p:cNvSpPr>
              <a:spLocks/>
            </p:cNvSpPr>
            <p:nvPr/>
          </p:nvSpPr>
          <p:spPr bwMode="auto">
            <a:xfrm>
              <a:off x="7805738" y="2879726"/>
              <a:ext cx="60325" cy="0"/>
            </a:xfrm>
            <a:custGeom>
              <a:avLst/>
              <a:gdLst>
                <a:gd name="T0" fmla="*/ 0 w 19"/>
                <a:gd name="T1" fmla="*/ 18 w 19"/>
                <a:gd name="T2" fmla="*/ 19 w 19"/>
                <a:gd name="T3" fmla="*/ 2 w 19"/>
                <a:gd name="T4" fmla="*/ 0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9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41" name="Freeform 555"/>
            <p:cNvSpPr>
              <a:spLocks/>
            </p:cNvSpPr>
            <p:nvPr/>
          </p:nvSpPr>
          <p:spPr bwMode="auto">
            <a:xfrm>
              <a:off x="7805738" y="2655888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42" name="Freeform 556"/>
            <p:cNvSpPr>
              <a:spLocks/>
            </p:cNvSpPr>
            <p:nvPr/>
          </p:nvSpPr>
          <p:spPr bwMode="auto">
            <a:xfrm>
              <a:off x="7805738" y="2333626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43" name="Freeform 557"/>
            <p:cNvSpPr>
              <a:spLocks/>
            </p:cNvSpPr>
            <p:nvPr/>
          </p:nvSpPr>
          <p:spPr bwMode="auto">
            <a:xfrm>
              <a:off x="7802563" y="2093913"/>
              <a:ext cx="66675" cy="0"/>
            </a:xfrm>
            <a:custGeom>
              <a:avLst/>
              <a:gdLst>
                <a:gd name="T0" fmla="*/ 0 w 21"/>
                <a:gd name="T1" fmla="*/ 18 w 21"/>
                <a:gd name="T2" fmla="*/ 21 w 21"/>
                <a:gd name="T3" fmla="*/ 4 w 21"/>
                <a:gd name="T4" fmla="*/ 0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 sz="1350"/>
            </a:p>
          </p:txBody>
        </p:sp>
        <p:sp>
          <p:nvSpPr>
            <p:cNvPr id="44" name="Freeform 558"/>
            <p:cNvSpPr>
              <a:spLocks/>
            </p:cNvSpPr>
            <p:nvPr/>
          </p:nvSpPr>
          <p:spPr bwMode="auto">
            <a:xfrm>
              <a:off x="7808913" y="3086101"/>
              <a:ext cx="157163" cy="441325"/>
            </a:xfrm>
            <a:custGeom>
              <a:avLst/>
              <a:gdLst>
                <a:gd name="T0" fmla="*/ 18 w 49"/>
                <a:gd name="T1" fmla="*/ 136 h 136"/>
                <a:gd name="T2" fmla="*/ 0 w 49"/>
                <a:gd name="T3" fmla="*/ 136 h 136"/>
                <a:gd name="T4" fmla="*/ 31 w 49"/>
                <a:gd name="T5" fmla="*/ 69 h 136"/>
                <a:gd name="T6" fmla="*/ 0 w 49"/>
                <a:gd name="T7" fmla="*/ 1 h 136"/>
                <a:gd name="T8" fmla="*/ 18 w 49"/>
                <a:gd name="T9" fmla="*/ 0 h 136"/>
                <a:gd name="T10" fmla="*/ 49 w 49"/>
                <a:gd name="T11" fmla="*/ 69 h 136"/>
                <a:gd name="T12" fmla="*/ 18 w 49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36">
                  <a:moveTo>
                    <a:pt x="18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7" y="136"/>
                    <a:pt x="31" y="106"/>
                    <a:pt x="31" y="69"/>
                  </a:cubicBezTo>
                  <a:cubicBezTo>
                    <a:pt x="31" y="32"/>
                    <a:pt x="17" y="1"/>
                    <a:pt x="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5" y="1"/>
                    <a:pt x="49" y="32"/>
                    <a:pt x="49" y="69"/>
                  </a:cubicBezTo>
                  <a:cubicBezTo>
                    <a:pt x="49" y="106"/>
                    <a:pt x="35" y="136"/>
                    <a:pt x="18" y="136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45" name="Freeform 559"/>
            <p:cNvSpPr>
              <a:spLocks/>
            </p:cNvSpPr>
            <p:nvPr/>
          </p:nvSpPr>
          <p:spPr bwMode="auto">
            <a:xfrm>
              <a:off x="7708901" y="3086101"/>
              <a:ext cx="200025" cy="441325"/>
            </a:xfrm>
            <a:custGeom>
              <a:avLst/>
              <a:gdLst>
                <a:gd name="T0" fmla="*/ 31 w 62"/>
                <a:gd name="T1" fmla="*/ 1 h 136"/>
                <a:gd name="T2" fmla="*/ 62 w 62"/>
                <a:gd name="T3" fmla="*/ 69 h 136"/>
                <a:gd name="T4" fmla="*/ 31 w 62"/>
                <a:gd name="T5" fmla="*/ 136 h 136"/>
                <a:gd name="T6" fmla="*/ 0 w 62"/>
                <a:gd name="T7" fmla="*/ 67 h 136"/>
                <a:gd name="T8" fmla="*/ 31 w 62"/>
                <a:gd name="T9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36">
                  <a:moveTo>
                    <a:pt x="31" y="1"/>
                  </a:moveTo>
                  <a:cubicBezTo>
                    <a:pt x="48" y="1"/>
                    <a:pt x="62" y="32"/>
                    <a:pt x="62" y="69"/>
                  </a:cubicBezTo>
                  <a:cubicBezTo>
                    <a:pt x="62" y="107"/>
                    <a:pt x="48" y="136"/>
                    <a:pt x="31" y="136"/>
                  </a:cubicBezTo>
                  <a:cubicBezTo>
                    <a:pt x="13" y="135"/>
                    <a:pt x="0" y="104"/>
                    <a:pt x="0" y="67"/>
                  </a:cubicBezTo>
                  <a:cubicBezTo>
                    <a:pt x="0" y="30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46" name="Freeform 560"/>
            <p:cNvSpPr>
              <a:spLocks noEditPoints="1"/>
            </p:cNvSpPr>
            <p:nvPr/>
          </p:nvSpPr>
          <p:spPr bwMode="auto">
            <a:xfrm>
              <a:off x="7612063" y="2876551"/>
              <a:ext cx="392113" cy="863600"/>
            </a:xfrm>
            <a:custGeom>
              <a:avLst/>
              <a:gdLst>
                <a:gd name="T0" fmla="*/ 62 w 122"/>
                <a:gd name="T1" fmla="*/ 1 h 267"/>
                <a:gd name="T2" fmla="*/ 122 w 122"/>
                <a:gd name="T3" fmla="*/ 135 h 267"/>
                <a:gd name="T4" fmla="*/ 60 w 122"/>
                <a:gd name="T5" fmla="*/ 266 h 267"/>
                <a:gd name="T6" fmla="*/ 0 w 122"/>
                <a:gd name="T7" fmla="*/ 131 h 267"/>
                <a:gd name="T8" fmla="*/ 62 w 122"/>
                <a:gd name="T9" fmla="*/ 1 h 267"/>
                <a:gd name="T10" fmla="*/ 61 w 122"/>
                <a:gd name="T11" fmla="*/ 201 h 267"/>
                <a:gd name="T12" fmla="*/ 92 w 122"/>
                <a:gd name="T13" fmla="*/ 134 h 267"/>
                <a:gd name="T14" fmla="*/ 61 w 122"/>
                <a:gd name="T15" fmla="*/ 66 h 267"/>
                <a:gd name="T16" fmla="*/ 30 w 122"/>
                <a:gd name="T17" fmla="*/ 132 h 267"/>
                <a:gd name="T18" fmla="*/ 61 w 122"/>
                <a:gd name="T19" fmla="*/ 20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267">
                  <a:moveTo>
                    <a:pt x="62" y="1"/>
                  </a:moveTo>
                  <a:cubicBezTo>
                    <a:pt x="95" y="2"/>
                    <a:pt x="122" y="62"/>
                    <a:pt x="122" y="135"/>
                  </a:cubicBezTo>
                  <a:cubicBezTo>
                    <a:pt x="122" y="208"/>
                    <a:pt x="94" y="267"/>
                    <a:pt x="60" y="266"/>
                  </a:cubicBezTo>
                  <a:cubicBezTo>
                    <a:pt x="27" y="264"/>
                    <a:pt x="0" y="204"/>
                    <a:pt x="0" y="131"/>
                  </a:cubicBezTo>
                  <a:cubicBezTo>
                    <a:pt x="0" y="58"/>
                    <a:pt x="28" y="0"/>
                    <a:pt x="62" y="1"/>
                  </a:cubicBezTo>
                  <a:close/>
                  <a:moveTo>
                    <a:pt x="61" y="201"/>
                  </a:moveTo>
                  <a:cubicBezTo>
                    <a:pt x="78" y="201"/>
                    <a:pt x="92" y="172"/>
                    <a:pt x="92" y="134"/>
                  </a:cubicBezTo>
                  <a:cubicBezTo>
                    <a:pt x="92" y="97"/>
                    <a:pt x="78" y="66"/>
                    <a:pt x="61" y="66"/>
                  </a:cubicBezTo>
                  <a:cubicBezTo>
                    <a:pt x="44" y="65"/>
                    <a:pt x="30" y="95"/>
                    <a:pt x="30" y="132"/>
                  </a:cubicBezTo>
                  <a:cubicBezTo>
                    <a:pt x="30" y="169"/>
                    <a:pt x="43" y="200"/>
                    <a:pt x="61" y="2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47" name="Freeform 561"/>
            <p:cNvSpPr>
              <a:spLocks noEditPoints="1"/>
            </p:cNvSpPr>
            <p:nvPr/>
          </p:nvSpPr>
          <p:spPr bwMode="auto">
            <a:xfrm>
              <a:off x="7510463" y="2649538"/>
              <a:ext cx="596900" cy="1314450"/>
            </a:xfrm>
            <a:custGeom>
              <a:avLst/>
              <a:gdLst>
                <a:gd name="T0" fmla="*/ 94 w 186"/>
                <a:gd name="T1" fmla="*/ 2 h 406"/>
                <a:gd name="T2" fmla="*/ 186 w 186"/>
                <a:gd name="T3" fmla="*/ 206 h 406"/>
                <a:gd name="T4" fmla="*/ 92 w 186"/>
                <a:gd name="T5" fmla="*/ 405 h 406"/>
                <a:gd name="T6" fmla="*/ 0 w 186"/>
                <a:gd name="T7" fmla="*/ 200 h 406"/>
                <a:gd name="T8" fmla="*/ 94 w 186"/>
                <a:gd name="T9" fmla="*/ 2 h 406"/>
                <a:gd name="T10" fmla="*/ 92 w 186"/>
                <a:gd name="T11" fmla="*/ 336 h 406"/>
                <a:gd name="T12" fmla="*/ 154 w 186"/>
                <a:gd name="T13" fmla="*/ 205 h 406"/>
                <a:gd name="T14" fmla="*/ 94 w 186"/>
                <a:gd name="T15" fmla="*/ 71 h 406"/>
                <a:gd name="T16" fmla="*/ 32 w 186"/>
                <a:gd name="T17" fmla="*/ 201 h 406"/>
                <a:gd name="T18" fmla="*/ 92 w 186"/>
                <a:gd name="T19" fmla="*/ 33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406">
                  <a:moveTo>
                    <a:pt x="94" y="2"/>
                  </a:moveTo>
                  <a:cubicBezTo>
                    <a:pt x="145" y="4"/>
                    <a:pt x="186" y="95"/>
                    <a:pt x="186" y="206"/>
                  </a:cubicBezTo>
                  <a:cubicBezTo>
                    <a:pt x="185" y="318"/>
                    <a:pt x="143" y="406"/>
                    <a:pt x="92" y="405"/>
                  </a:cubicBezTo>
                  <a:cubicBezTo>
                    <a:pt x="41" y="403"/>
                    <a:pt x="0" y="311"/>
                    <a:pt x="0" y="200"/>
                  </a:cubicBezTo>
                  <a:cubicBezTo>
                    <a:pt x="1" y="89"/>
                    <a:pt x="43" y="0"/>
                    <a:pt x="94" y="2"/>
                  </a:cubicBezTo>
                  <a:close/>
                  <a:moveTo>
                    <a:pt x="92" y="336"/>
                  </a:moveTo>
                  <a:cubicBezTo>
                    <a:pt x="126" y="337"/>
                    <a:pt x="154" y="278"/>
                    <a:pt x="154" y="205"/>
                  </a:cubicBezTo>
                  <a:cubicBezTo>
                    <a:pt x="154" y="132"/>
                    <a:pt x="127" y="72"/>
                    <a:pt x="94" y="71"/>
                  </a:cubicBezTo>
                  <a:cubicBezTo>
                    <a:pt x="60" y="70"/>
                    <a:pt x="32" y="128"/>
                    <a:pt x="32" y="201"/>
                  </a:cubicBezTo>
                  <a:cubicBezTo>
                    <a:pt x="32" y="274"/>
                    <a:pt x="59" y="334"/>
                    <a:pt x="92" y="336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48" name="Freeform 562"/>
            <p:cNvSpPr>
              <a:spLocks noEditPoints="1"/>
            </p:cNvSpPr>
            <p:nvPr/>
          </p:nvSpPr>
          <p:spPr bwMode="auto">
            <a:xfrm>
              <a:off x="7362826" y="2327276"/>
              <a:ext cx="892175" cy="1962150"/>
            </a:xfrm>
            <a:custGeom>
              <a:avLst/>
              <a:gdLst>
                <a:gd name="T0" fmla="*/ 140 w 278"/>
                <a:gd name="T1" fmla="*/ 2 h 607"/>
                <a:gd name="T2" fmla="*/ 277 w 278"/>
                <a:gd name="T3" fmla="*/ 308 h 607"/>
                <a:gd name="T4" fmla="*/ 138 w 278"/>
                <a:gd name="T5" fmla="*/ 604 h 607"/>
                <a:gd name="T6" fmla="*/ 0 w 278"/>
                <a:gd name="T7" fmla="*/ 298 h 607"/>
                <a:gd name="T8" fmla="*/ 140 w 278"/>
                <a:gd name="T9" fmla="*/ 2 h 607"/>
                <a:gd name="T10" fmla="*/ 138 w 278"/>
                <a:gd name="T11" fmla="*/ 505 h 607"/>
                <a:gd name="T12" fmla="*/ 232 w 278"/>
                <a:gd name="T13" fmla="*/ 306 h 607"/>
                <a:gd name="T14" fmla="*/ 140 w 278"/>
                <a:gd name="T15" fmla="*/ 102 h 607"/>
                <a:gd name="T16" fmla="*/ 46 w 278"/>
                <a:gd name="T17" fmla="*/ 300 h 607"/>
                <a:gd name="T18" fmla="*/ 138 w 278"/>
                <a:gd name="T19" fmla="*/ 505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" h="607">
                  <a:moveTo>
                    <a:pt x="140" y="2"/>
                  </a:moveTo>
                  <a:cubicBezTo>
                    <a:pt x="217" y="5"/>
                    <a:pt x="278" y="142"/>
                    <a:pt x="277" y="308"/>
                  </a:cubicBezTo>
                  <a:cubicBezTo>
                    <a:pt x="277" y="474"/>
                    <a:pt x="214" y="607"/>
                    <a:pt x="138" y="604"/>
                  </a:cubicBezTo>
                  <a:cubicBezTo>
                    <a:pt x="61" y="601"/>
                    <a:pt x="0" y="464"/>
                    <a:pt x="0" y="298"/>
                  </a:cubicBezTo>
                  <a:cubicBezTo>
                    <a:pt x="1" y="132"/>
                    <a:pt x="64" y="0"/>
                    <a:pt x="140" y="2"/>
                  </a:cubicBezTo>
                  <a:close/>
                  <a:moveTo>
                    <a:pt x="138" y="505"/>
                  </a:moveTo>
                  <a:cubicBezTo>
                    <a:pt x="189" y="506"/>
                    <a:pt x="231" y="418"/>
                    <a:pt x="232" y="306"/>
                  </a:cubicBezTo>
                  <a:cubicBezTo>
                    <a:pt x="232" y="195"/>
                    <a:pt x="191" y="104"/>
                    <a:pt x="140" y="102"/>
                  </a:cubicBezTo>
                  <a:cubicBezTo>
                    <a:pt x="89" y="100"/>
                    <a:pt x="47" y="189"/>
                    <a:pt x="46" y="300"/>
                  </a:cubicBezTo>
                  <a:cubicBezTo>
                    <a:pt x="46" y="411"/>
                    <a:pt x="87" y="503"/>
                    <a:pt x="138" y="50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49" name="Freeform 563"/>
            <p:cNvSpPr>
              <a:spLocks/>
            </p:cNvSpPr>
            <p:nvPr/>
          </p:nvSpPr>
          <p:spPr bwMode="auto">
            <a:xfrm>
              <a:off x="7812088" y="2093913"/>
              <a:ext cx="609600" cy="2425700"/>
            </a:xfrm>
            <a:custGeom>
              <a:avLst/>
              <a:gdLst>
                <a:gd name="T0" fmla="*/ 18 w 190"/>
                <a:gd name="T1" fmla="*/ 750 h 750"/>
                <a:gd name="T2" fmla="*/ 0 w 190"/>
                <a:gd name="T3" fmla="*/ 750 h 750"/>
                <a:gd name="T4" fmla="*/ 172 w 190"/>
                <a:gd name="T5" fmla="*/ 381 h 750"/>
                <a:gd name="T6" fmla="*/ 1 w 190"/>
                <a:gd name="T7" fmla="*/ 0 h 750"/>
                <a:gd name="T8" fmla="*/ 18 w 190"/>
                <a:gd name="T9" fmla="*/ 0 h 750"/>
                <a:gd name="T10" fmla="*/ 189 w 190"/>
                <a:gd name="T11" fmla="*/ 381 h 750"/>
                <a:gd name="T12" fmla="*/ 18 w 190"/>
                <a:gd name="T13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750">
                  <a:moveTo>
                    <a:pt x="18" y="750"/>
                  </a:moveTo>
                  <a:cubicBezTo>
                    <a:pt x="12" y="750"/>
                    <a:pt x="6" y="750"/>
                    <a:pt x="0" y="750"/>
                  </a:cubicBezTo>
                  <a:cubicBezTo>
                    <a:pt x="94" y="750"/>
                    <a:pt x="171" y="586"/>
                    <a:pt x="172" y="381"/>
                  </a:cubicBezTo>
                  <a:cubicBezTo>
                    <a:pt x="173" y="174"/>
                    <a:pt x="96" y="3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14" y="3"/>
                    <a:pt x="190" y="174"/>
                    <a:pt x="189" y="381"/>
                  </a:cubicBezTo>
                  <a:cubicBezTo>
                    <a:pt x="189" y="586"/>
                    <a:pt x="112" y="750"/>
                    <a:pt x="18" y="75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  <p:sp>
          <p:nvSpPr>
            <p:cNvPr id="50" name="Freeform 564"/>
            <p:cNvSpPr>
              <a:spLocks noEditPoints="1"/>
            </p:cNvSpPr>
            <p:nvPr/>
          </p:nvSpPr>
          <p:spPr bwMode="auto">
            <a:xfrm>
              <a:off x="7250113" y="2084388"/>
              <a:ext cx="1117600" cy="2447925"/>
            </a:xfrm>
            <a:custGeom>
              <a:avLst/>
              <a:gdLst>
                <a:gd name="T0" fmla="*/ 176 w 348"/>
                <a:gd name="T1" fmla="*/ 3 h 757"/>
                <a:gd name="T2" fmla="*/ 347 w 348"/>
                <a:gd name="T3" fmla="*/ 384 h 757"/>
                <a:gd name="T4" fmla="*/ 172 w 348"/>
                <a:gd name="T5" fmla="*/ 753 h 757"/>
                <a:gd name="T6" fmla="*/ 1 w 348"/>
                <a:gd name="T7" fmla="*/ 372 h 757"/>
                <a:gd name="T8" fmla="*/ 176 w 348"/>
                <a:gd name="T9" fmla="*/ 3 h 757"/>
                <a:gd name="T10" fmla="*/ 173 w 348"/>
                <a:gd name="T11" fmla="*/ 679 h 757"/>
                <a:gd name="T12" fmla="*/ 312 w 348"/>
                <a:gd name="T13" fmla="*/ 383 h 757"/>
                <a:gd name="T14" fmla="*/ 175 w 348"/>
                <a:gd name="T15" fmla="*/ 77 h 757"/>
                <a:gd name="T16" fmla="*/ 35 w 348"/>
                <a:gd name="T17" fmla="*/ 373 h 757"/>
                <a:gd name="T18" fmla="*/ 173 w 348"/>
                <a:gd name="T19" fmla="*/ 67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8" h="757">
                  <a:moveTo>
                    <a:pt x="176" y="3"/>
                  </a:moveTo>
                  <a:cubicBezTo>
                    <a:pt x="271" y="6"/>
                    <a:pt x="348" y="177"/>
                    <a:pt x="347" y="384"/>
                  </a:cubicBezTo>
                  <a:cubicBezTo>
                    <a:pt x="346" y="591"/>
                    <a:pt x="268" y="757"/>
                    <a:pt x="172" y="753"/>
                  </a:cubicBezTo>
                  <a:cubicBezTo>
                    <a:pt x="77" y="750"/>
                    <a:pt x="0" y="579"/>
                    <a:pt x="1" y="372"/>
                  </a:cubicBezTo>
                  <a:cubicBezTo>
                    <a:pt x="2" y="165"/>
                    <a:pt x="80" y="0"/>
                    <a:pt x="176" y="3"/>
                  </a:cubicBezTo>
                  <a:close/>
                  <a:moveTo>
                    <a:pt x="173" y="679"/>
                  </a:moveTo>
                  <a:cubicBezTo>
                    <a:pt x="249" y="681"/>
                    <a:pt x="312" y="549"/>
                    <a:pt x="312" y="383"/>
                  </a:cubicBezTo>
                  <a:cubicBezTo>
                    <a:pt x="313" y="217"/>
                    <a:pt x="252" y="80"/>
                    <a:pt x="175" y="77"/>
                  </a:cubicBezTo>
                  <a:cubicBezTo>
                    <a:pt x="99" y="75"/>
                    <a:pt x="36" y="207"/>
                    <a:pt x="35" y="373"/>
                  </a:cubicBezTo>
                  <a:cubicBezTo>
                    <a:pt x="35" y="539"/>
                    <a:pt x="96" y="676"/>
                    <a:pt x="173" y="679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 sz="135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204969" y="2089127"/>
            <a:ext cx="7830282" cy="2912203"/>
            <a:chOff x="-479433" y="1867134"/>
            <a:chExt cx="9329558" cy="3469807"/>
          </a:xfrm>
        </p:grpSpPr>
        <p:sp>
          <p:nvSpPr>
            <p:cNvPr id="14" name="Freeform 18"/>
            <p:cNvSpPr>
              <a:spLocks noChangeArrowheads="1"/>
            </p:cNvSpPr>
            <p:nvPr/>
          </p:nvSpPr>
          <p:spPr bwMode="auto">
            <a:xfrm rot="12153267">
              <a:off x="1258033" y="1883170"/>
              <a:ext cx="7519057" cy="3438396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15" name="Freeform 19"/>
            <p:cNvSpPr>
              <a:spLocks noChangeArrowheads="1"/>
            </p:cNvSpPr>
            <p:nvPr/>
          </p:nvSpPr>
          <p:spPr bwMode="auto">
            <a:xfrm rot="12153267">
              <a:off x="1177615" y="1867134"/>
              <a:ext cx="7672510" cy="3088191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16" name="Freeform 20"/>
            <p:cNvSpPr>
              <a:spLocks noChangeArrowheads="1"/>
            </p:cNvSpPr>
            <p:nvPr/>
          </p:nvSpPr>
          <p:spPr bwMode="auto">
            <a:xfrm rot="12153267">
              <a:off x="1156699" y="1898545"/>
              <a:ext cx="7519057" cy="3438396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17" name="Freeform 21"/>
            <p:cNvSpPr>
              <a:spLocks noChangeArrowheads="1"/>
            </p:cNvSpPr>
            <p:nvPr/>
          </p:nvSpPr>
          <p:spPr bwMode="auto">
            <a:xfrm rot="12153267">
              <a:off x="1078317" y="1888490"/>
              <a:ext cx="7672510" cy="3098797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18" name="Freeform 22"/>
            <p:cNvSpPr>
              <a:spLocks noChangeArrowheads="1"/>
            </p:cNvSpPr>
            <p:nvPr/>
          </p:nvSpPr>
          <p:spPr bwMode="auto">
            <a:xfrm rot="12153267">
              <a:off x="-253847" y="3076961"/>
              <a:ext cx="2170223" cy="154940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19" name="Freeform 23"/>
            <p:cNvSpPr>
              <a:spLocks noChangeArrowheads="1"/>
            </p:cNvSpPr>
            <p:nvPr/>
          </p:nvSpPr>
          <p:spPr bwMode="auto">
            <a:xfrm rot="12153267">
              <a:off x="-479433" y="2386185"/>
              <a:ext cx="2663452" cy="1029392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1488" y="3216378"/>
            <a:ext cx="6164388" cy="522067"/>
          </a:xfrm>
        </p:spPr>
        <p:txBody>
          <a:bodyPr anchor="ctr" anchorCtr="0">
            <a:noAutofit/>
          </a:bodyPr>
          <a:lstStyle/>
          <a:p>
            <a:pPr algn="l"/>
            <a:r>
              <a:rPr lang="en-US" sz="3600" b="1" spc="38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600" b="1" spc="38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TARGETING PASAI’S SP3</a:t>
            </a:r>
            <a:endParaRPr lang="en-US" sz="3600" b="1" spc="38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pSp>
        <p:nvGrpSpPr>
          <p:cNvPr id="62" name="Group 61"/>
          <p:cNvGrpSpPr/>
          <p:nvPr/>
        </p:nvGrpSpPr>
        <p:grpSpPr>
          <a:xfrm rot="12305475">
            <a:off x="6372478" y="4289466"/>
            <a:ext cx="1836087" cy="990484"/>
            <a:chOff x="12124791" y="3770786"/>
            <a:chExt cx="3478984" cy="1689710"/>
          </a:xfrm>
        </p:grpSpPr>
        <p:sp>
          <p:nvSpPr>
            <p:cNvPr id="63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64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65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66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67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92500" lnSpcReduction="10000"/>
            </a:bodyPr>
            <a:lstStyle/>
            <a:p>
              <a:endParaRPr lang="en-US" sz="1350"/>
            </a:p>
          </p:txBody>
        </p:sp>
        <p:sp>
          <p:nvSpPr>
            <p:cNvPr id="68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32500" lnSpcReduction="20000"/>
            </a:bodyPr>
            <a:lstStyle/>
            <a:p>
              <a:endParaRPr lang="en-US" sz="1350"/>
            </a:p>
          </p:txBody>
        </p:sp>
      </p:grpSp>
      <p:grpSp>
        <p:nvGrpSpPr>
          <p:cNvPr id="76" name="Group 75"/>
          <p:cNvGrpSpPr/>
          <p:nvPr/>
        </p:nvGrpSpPr>
        <p:grpSpPr>
          <a:xfrm rot="12305475">
            <a:off x="5688023" y="1805795"/>
            <a:ext cx="1836087" cy="990484"/>
            <a:chOff x="12124791" y="3770786"/>
            <a:chExt cx="3478984" cy="1689710"/>
          </a:xfrm>
        </p:grpSpPr>
        <p:sp>
          <p:nvSpPr>
            <p:cNvPr id="77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78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79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0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1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92500" lnSpcReduction="10000"/>
            </a:bodyPr>
            <a:lstStyle/>
            <a:p>
              <a:endParaRPr lang="en-US" sz="1350"/>
            </a:p>
          </p:txBody>
        </p:sp>
        <p:sp>
          <p:nvSpPr>
            <p:cNvPr id="82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32500" lnSpcReduction="20000"/>
            </a:bodyPr>
            <a:lstStyle/>
            <a:p>
              <a:endParaRPr lang="en-US" sz="1350"/>
            </a:p>
          </p:txBody>
        </p:sp>
      </p:grpSp>
      <p:grpSp>
        <p:nvGrpSpPr>
          <p:cNvPr id="83" name="Group 82"/>
          <p:cNvGrpSpPr/>
          <p:nvPr/>
        </p:nvGrpSpPr>
        <p:grpSpPr>
          <a:xfrm rot="12305475">
            <a:off x="5744500" y="5065362"/>
            <a:ext cx="1836087" cy="990484"/>
            <a:chOff x="12124791" y="3770786"/>
            <a:chExt cx="3478984" cy="1689710"/>
          </a:xfrm>
        </p:grpSpPr>
        <p:sp>
          <p:nvSpPr>
            <p:cNvPr id="84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5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6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7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88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92500" lnSpcReduction="10000"/>
            </a:bodyPr>
            <a:lstStyle/>
            <a:p>
              <a:endParaRPr lang="en-US" sz="1350"/>
            </a:p>
          </p:txBody>
        </p:sp>
        <p:sp>
          <p:nvSpPr>
            <p:cNvPr id="89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32500" lnSpcReduction="20000"/>
            </a:bodyPr>
            <a:lstStyle/>
            <a:p>
              <a:endParaRPr lang="en-US" sz="1350"/>
            </a:p>
          </p:txBody>
        </p:sp>
      </p:grpSp>
      <p:grpSp>
        <p:nvGrpSpPr>
          <p:cNvPr id="90" name="Group 89"/>
          <p:cNvGrpSpPr/>
          <p:nvPr/>
        </p:nvGrpSpPr>
        <p:grpSpPr>
          <a:xfrm rot="12305475">
            <a:off x="6560737" y="1105203"/>
            <a:ext cx="1836087" cy="990484"/>
            <a:chOff x="12124791" y="3770786"/>
            <a:chExt cx="3478984" cy="1689710"/>
          </a:xfrm>
        </p:grpSpPr>
        <p:sp>
          <p:nvSpPr>
            <p:cNvPr id="91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92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93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94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/>
            </a:bodyPr>
            <a:lstStyle/>
            <a:p>
              <a:endParaRPr lang="en-US" sz="1350"/>
            </a:p>
          </p:txBody>
        </p:sp>
        <p:sp>
          <p:nvSpPr>
            <p:cNvPr id="95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92500" lnSpcReduction="10000"/>
            </a:bodyPr>
            <a:lstStyle/>
            <a:p>
              <a:endParaRPr lang="en-US" sz="1350"/>
            </a:p>
          </p:txBody>
        </p:sp>
        <p:sp>
          <p:nvSpPr>
            <p:cNvPr id="96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82817" tIns="91409" rIns="182817" bIns="91409" anchor="ctr">
              <a:normAutofit fontScale="32500" lnSpcReduction="20000"/>
            </a:bodyPr>
            <a:lstStyle/>
            <a:p>
              <a:endParaRPr lang="en-US" sz="1350"/>
            </a:p>
          </p:txBody>
        </p:sp>
      </p:grpSp>
      <p:pic>
        <p:nvPicPr>
          <p:cNvPr id="69" name="Picture 68" descr="I:\Admin\PASAI Logo\PASAI Logo - HQ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2" y="44811"/>
            <a:ext cx="2602817" cy="246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037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2" presetClass="emph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" dur="7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" dur="140" fill="hold">
                                              <p:stCondLst>
                                                <p:cond delay="14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" dur="140" fill="hold">
                                              <p:stCondLst>
                                                <p:cond delay="28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" dur="140" fill="hold">
                                              <p:stCondLst>
                                                <p:cond delay="42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" dur="140" fill="hold">
                                              <p:stCondLst>
                                                <p:cond delay="56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 p14:presetBounceEnd="13333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3333">
                                          <p:cBhvr additive="base">
                                            <p:cTn id="35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3333">
                                          <p:cBhvr additive="base">
                                            <p:cTn id="36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grpId="0" nodeType="withEffect" p14:presetBounceEnd="13333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3333">
                                          <p:cBhvr additive="base">
                                            <p:cTn id="39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3333">
                                          <p:cBhvr additive="base">
                                            <p:cTn id="40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 animBg="1"/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2" presetClass="emph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" dur="7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" dur="140" fill="hold">
                                              <p:stCondLst>
                                                <p:cond delay="14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" dur="140" fill="hold">
                                              <p:stCondLst>
                                                <p:cond delay="28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" dur="140" fill="hold">
                                              <p:stCondLst>
                                                <p:cond delay="42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" dur="140" fill="hold">
                                              <p:stCondLst>
                                                <p:cond delay="56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8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100" fill="hold">
                                              <p:stCondLst>
                                                <p:cond delay="1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1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" fill="hold">
                                              <p:stCondLst>
                                                <p:cond delay="3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1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fill="hold" grpId="0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 animBg="1"/>
          <p:bldP spid="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8"/>
          <p:cNvSpPr>
            <a:spLocks noChangeArrowheads="1"/>
          </p:cNvSpPr>
          <p:nvPr/>
        </p:nvSpPr>
        <p:spPr bwMode="auto">
          <a:xfrm>
            <a:off x="-1" y="3807661"/>
            <a:ext cx="3623111" cy="63403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86" name="Chevron 185"/>
          <p:cNvSpPr/>
          <p:nvPr/>
        </p:nvSpPr>
        <p:spPr>
          <a:xfrm>
            <a:off x="14381" y="3805498"/>
            <a:ext cx="444722" cy="634038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Rectangle 7"/>
          <p:cNvSpPr>
            <a:spLocks noChangeArrowheads="1"/>
          </p:cNvSpPr>
          <p:nvPr/>
        </p:nvSpPr>
        <p:spPr bwMode="auto">
          <a:xfrm>
            <a:off x="-1" y="3173623"/>
            <a:ext cx="3623111" cy="634038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88" name="Chevron 187"/>
          <p:cNvSpPr/>
          <p:nvPr/>
        </p:nvSpPr>
        <p:spPr>
          <a:xfrm>
            <a:off x="14381" y="3173623"/>
            <a:ext cx="444722" cy="634038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Rectangle 6"/>
          <p:cNvSpPr>
            <a:spLocks noChangeArrowheads="1"/>
          </p:cNvSpPr>
          <p:nvPr/>
        </p:nvSpPr>
        <p:spPr bwMode="auto">
          <a:xfrm>
            <a:off x="1" y="2541748"/>
            <a:ext cx="3623110" cy="6318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0" name="Chevron 189"/>
          <p:cNvSpPr/>
          <p:nvPr/>
        </p:nvSpPr>
        <p:spPr>
          <a:xfrm>
            <a:off x="14381" y="2539585"/>
            <a:ext cx="444722" cy="63403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Rectangle 5"/>
          <p:cNvSpPr>
            <a:spLocks noChangeArrowheads="1"/>
          </p:cNvSpPr>
          <p:nvPr/>
        </p:nvSpPr>
        <p:spPr bwMode="auto">
          <a:xfrm>
            <a:off x="1" y="1907711"/>
            <a:ext cx="3623110" cy="63403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2" name="Freeform 9"/>
          <p:cNvSpPr>
            <a:spLocks/>
          </p:cNvSpPr>
          <p:nvPr/>
        </p:nvSpPr>
        <p:spPr bwMode="auto">
          <a:xfrm>
            <a:off x="3623110" y="1907711"/>
            <a:ext cx="1014413" cy="948894"/>
          </a:xfrm>
          <a:custGeom>
            <a:avLst/>
            <a:gdLst>
              <a:gd name="T0" fmla="*/ 710 w 710"/>
              <a:gd name="T1" fmla="*/ 877 h 877"/>
              <a:gd name="T2" fmla="*/ 0 w 710"/>
              <a:gd name="T3" fmla="*/ 586 h 877"/>
              <a:gd name="T4" fmla="*/ 0 w 710"/>
              <a:gd name="T5" fmla="*/ 0 h 877"/>
              <a:gd name="T6" fmla="*/ 710 w 710"/>
              <a:gd name="T7" fmla="*/ 586 h 877"/>
              <a:gd name="T8" fmla="*/ 710 w 710"/>
              <a:gd name="T9" fmla="*/ 877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877">
                <a:moveTo>
                  <a:pt x="710" y="877"/>
                </a:moveTo>
                <a:lnTo>
                  <a:pt x="0" y="586"/>
                </a:lnTo>
                <a:lnTo>
                  <a:pt x="0" y="0"/>
                </a:lnTo>
                <a:lnTo>
                  <a:pt x="710" y="586"/>
                </a:lnTo>
                <a:lnTo>
                  <a:pt x="710" y="877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3" name="Freeform 10"/>
          <p:cNvSpPr>
            <a:spLocks/>
          </p:cNvSpPr>
          <p:nvPr/>
        </p:nvSpPr>
        <p:spPr bwMode="auto">
          <a:xfrm>
            <a:off x="3623110" y="2541748"/>
            <a:ext cx="1014413" cy="631875"/>
          </a:xfrm>
          <a:custGeom>
            <a:avLst/>
            <a:gdLst>
              <a:gd name="T0" fmla="*/ 710 w 710"/>
              <a:gd name="T1" fmla="*/ 584 h 584"/>
              <a:gd name="T2" fmla="*/ 0 w 710"/>
              <a:gd name="T3" fmla="*/ 584 h 584"/>
              <a:gd name="T4" fmla="*/ 0 w 710"/>
              <a:gd name="T5" fmla="*/ 0 h 584"/>
              <a:gd name="T6" fmla="*/ 710 w 710"/>
              <a:gd name="T7" fmla="*/ 291 h 584"/>
              <a:gd name="T8" fmla="*/ 710 w 710"/>
              <a:gd name="T9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584">
                <a:moveTo>
                  <a:pt x="710" y="584"/>
                </a:moveTo>
                <a:lnTo>
                  <a:pt x="0" y="584"/>
                </a:lnTo>
                <a:lnTo>
                  <a:pt x="0" y="0"/>
                </a:lnTo>
                <a:lnTo>
                  <a:pt x="710" y="291"/>
                </a:lnTo>
                <a:lnTo>
                  <a:pt x="710" y="584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4" name="Freeform 11"/>
          <p:cNvSpPr>
            <a:spLocks/>
          </p:cNvSpPr>
          <p:nvPr/>
        </p:nvSpPr>
        <p:spPr bwMode="auto">
          <a:xfrm>
            <a:off x="3623110" y="3173623"/>
            <a:ext cx="1014413" cy="634038"/>
          </a:xfrm>
          <a:custGeom>
            <a:avLst/>
            <a:gdLst>
              <a:gd name="T0" fmla="*/ 710 w 710"/>
              <a:gd name="T1" fmla="*/ 293 h 586"/>
              <a:gd name="T2" fmla="*/ 0 w 710"/>
              <a:gd name="T3" fmla="*/ 586 h 586"/>
              <a:gd name="T4" fmla="*/ 0 w 710"/>
              <a:gd name="T5" fmla="*/ 0 h 586"/>
              <a:gd name="T6" fmla="*/ 710 w 710"/>
              <a:gd name="T7" fmla="*/ 0 h 586"/>
              <a:gd name="T8" fmla="*/ 710 w 710"/>
              <a:gd name="T9" fmla="*/ 293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586">
                <a:moveTo>
                  <a:pt x="710" y="293"/>
                </a:moveTo>
                <a:lnTo>
                  <a:pt x="0" y="586"/>
                </a:lnTo>
                <a:lnTo>
                  <a:pt x="0" y="0"/>
                </a:lnTo>
                <a:lnTo>
                  <a:pt x="710" y="0"/>
                </a:lnTo>
                <a:lnTo>
                  <a:pt x="710" y="293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5" name="Freeform 12"/>
          <p:cNvSpPr>
            <a:spLocks/>
          </p:cNvSpPr>
          <p:nvPr/>
        </p:nvSpPr>
        <p:spPr bwMode="auto">
          <a:xfrm>
            <a:off x="3623110" y="3490641"/>
            <a:ext cx="1014413" cy="951058"/>
          </a:xfrm>
          <a:custGeom>
            <a:avLst/>
            <a:gdLst>
              <a:gd name="T0" fmla="*/ 710 w 710"/>
              <a:gd name="T1" fmla="*/ 293 h 879"/>
              <a:gd name="T2" fmla="*/ 0 w 710"/>
              <a:gd name="T3" fmla="*/ 879 h 879"/>
              <a:gd name="T4" fmla="*/ 0 w 710"/>
              <a:gd name="T5" fmla="*/ 293 h 879"/>
              <a:gd name="T6" fmla="*/ 710 w 710"/>
              <a:gd name="T7" fmla="*/ 0 h 879"/>
              <a:gd name="T8" fmla="*/ 710 w 710"/>
              <a:gd name="T9" fmla="*/ 293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879">
                <a:moveTo>
                  <a:pt x="710" y="293"/>
                </a:moveTo>
                <a:lnTo>
                  <a:pt x="0" y="879"/>
                </a:lnTo>
                <a:lnTo>
                  <a:pt x="0" y="293"/>
                </a:lnTo>
                <a:lnTo>
                  <a:pt x="710" y="0"/>
                </a:lnTo>
                <a:lnTo>
                  <a:pt x="710" y="293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96" name="Freeform 14"/>
          <p:cNvSpPr>
            <a:spLocks/>
          </p:cNvSpPr>
          <p:nvPr/>
        </p:nvSpPr>
        <p:spPr bwMode="auto">
          <a:xfrm>
            <a:off x="5183306" y="3173622"/>
            <a:ext cx="0" cy="317020"/>
          </a:xfrm>
          <a:custGeom>
            <a:avLst/>
            <a:gdLst>
              <a:gd name="T0" fmla="*/ 293 h 293"/>
              <a:gd name="T1" fmla="*/ 0 h 293"/>
              <a:gd name="T2" fmla="*/ 293 h 29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93">
                <a:moveTo>
                  <a:pt x="0" y="293"/>
                </a:moveTo>
                <a:lnTo>
                  <a:pt x="0" y="0"/>
                </a:lnTo>
                <a:lnTo>
                  <a:pt x="0" y="293"/>
                </a:lnTo>
                <a:close/>
              </a:path>
            </a:pathLst>
          </a:custGeom>
          <a:solidFill>
            <a:srgbClr val="F68B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97" name="Line 15"/>
          <p:cNvSpPr>
            <a:spLocks noChangeShapeType="1"/>
          </p:cNvSpPr>
          <p:nvPr/>
        </p:nvSpPr>
        <p:spPr bwMode="auto">
          <a:xfrm flipV="1">
            <a:off x="5183306" y="3173622"/>
            <a:ext cx="0" cy="31702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198" name="Freeform 16"/>
          <p:cNvSpPr>
            <a:spLocks/>
          </p:cNvSpPr>
          <p:nvPr/>
        </p:nvSpPr>
        <p:spPr bwMode="auto">
          <a:xfrm>
            <a:off x="5183306" y="3490642"/>
            <a:ext cx="0" cy="317020"/>
          </a:xfrm>
          <a:custGeom>
            <a:avLst/>
            <a:gdLst>
              <a:gd name="T0" fmla="*/ 293 h 293"/>
              <a:gd name="T1" fmla="*/ 0 h 293"/>
              <a:gd name="T2" fmla="*/ 293 h 29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93">
                <a:moveTo>
                  <a:pt x="0" y="293"/>
                </a:moveTo>
                <a:lnTo>
                  <a:pt x="0" y="0"/>
                </a:lnTo>
                <a:lnTo>
                  <a:pt x="0" y="293"/>
                </a:lnTo>
                <a:close/>
              </a:path>
            </a:pathLst>
          </a:custGeom>
          <a:solidFill>
            <a:srgbClr val="6375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99" name="Line 17"/>
          <p:cNvSpPr>
            <a:spLocks noChangeShapeType="1"/>
          </p:cNvSpPr>
          <p:nvPr/>
        </p:nvSpPr>
        <p:spPr bwMode="auto">
          <a:xfrm flipV="1">
            <a:off x="5183306" y="3490642"/>
            <a:ext cx="0" cy="31702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endParaRPr lang="en-US"/>
          </a:p>
        </p:txBody>
      </p:sp>
      <p:grpSp>
        <p:nvGrpSpPr>
          <p:cNvPr id="200" name="Group 199"/>
          <p:cNvGrpSpPr/>
          <p:nvPr/>
        </p:nvGrpSpPr>
        <p:grpSpPr>
          <a:xfrm>
            <a:off x="6102563" y="1921547"/>
            <a:ext cx="1054418" cy="2203133"/>
            <a:chOff x="7250113" y="2084388"/>
            <a:chExt cx="1171575" cy="2447925"/>
          </a:xfrm>
          <a:effectLst>
            <a:outerShdw blurRad="1270000" dist="660400" dir="21540000" sx="109000" sy="109000" algn="ctr" rotWithShape="0">
              <a:srgbClr val="000000">
                <a:alpha val="31000"/>
              </a:srgbClr>
            </a:outerShdw>
          </a:effectLst>
        </p:grpSpPr>
        <p:sp>
          <p:nvSpPr>
            <p:cNvPr id="201" name="Freeform 538"/>
            <p:cNvSpPr>
              <a:spLocks/>
            </p:cNvSpPr>
            <p:nvPr/>
          </p:nvSpPr>
          <p:spPr bwMode="auto">
            <a:xfrm>
              <a:off x="7510463" y="2655888"/>
              <a:ext cx="352425" cy="641350"/>
            </a:xfrm>
            <a:custGeom>
              <a:avLst/>
              <a:gdLst>
                <a:gd name="T0" fmla="*/ 110 w 110"/>
                <a:gd name="T1" fmla="*/ 0 h 198"/>
                <a:gd name="T2" fmla="*/ 18 w 110"/>
                <a:gd name="T3" fmla="*/ 198 h 198"/>
                <a:gd name="T4" fmla="*/ 0 w 110"/>
                <a:gd name="T5" fmla="*/ 198 h 198"/>
                <a:gd name="T6" fmla="*/ 88 w 110"/>
                <a:gd name="T7" fmla="*/ 0 h 198"/>
                <a:gd name="T8" fmla="*/ 105 w 110"/>
                <a:gd name="T9" fmla="*/ 0 h 198"/>
                <a:gd name="T10" fmla="*/ 110 w 110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98">
                  <a:moveTo>
                    <a:pt x="110" y="0"/>
                  </a:moveTo>
                  <a:cubicBezTo>
                    <a:pt x="59" y="0"/>
                    <a:pt x="18" y="88"/>
                    <a:pt x="18" y="198"/>
                  </a:cubicBezTo>
                  <a:cubicBezTo>
                    <a:pt x="12" y="198"/>
                    <a:pt x="6" y="198"/>
                    <a:pt x="0" y="198"/>
                  </a:cubicBezTo>
                  <a:cubicBezTo>
                    <a:pt x="1" y="91"/>
                    <a:pt x="39" y="5"/>
                    <a:pt x="88" y="0"/>
                  </a:cubicBezTo>
                  <a:cubicBezTo>
                    <a:pt x="96" y="0"/>
                    <a:pt x="103" y="0"/>
                    <a:pt x="105" y="0"/>
                  </a:cubicBezTo>
                  <a:cubicBezTo>
                    <a:pt x="107" y="0"/>
                    <a:pt x="108" y="0"/>
                    <a:pt x="11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02" name="Freeform 539"/>
            <p:cNvSpPr>
              <a:spLocks/>
            </p:cNvSpPr>
            <p:nvPr/>
          </p:nvSpPr>
          <p:spPr bwMode="auto">
            <a:xfrm>
              <a:off x="7510463" y="3297238"/>
              <a:ext cx="352425" cy="663575"/>
            </a:xfrm>
            <a:custGeom>
              <a:avLst/>
              <a:gdLst>
                <a:gd name="T0" fmla="*/ 18 w 110"/>
                <a:gd name="T1" fmla="*/ 0 h 205"/>
                <a:gd name="T2" fmla="*/ 110 w 110"/>
                <a:gd name="T3" fmla="*/ 204 h 205"/>
                <a:gd name="T4" fmla="*/ 92 w 110"/>
                <a:gd name="T5" fmla="*/ 205 h 205"/>
                <a:gd name="T6" fmla="*/ 0 w 110"/>
                <a:gd name="T7" fmla="*/ 0 h 205"/>
                <a:gd name="T8" fmla="*/ 18 w 110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05">
                  <a:moveTo>
                    <a:pt x="18" y="0"/>
                  </a:moveTo>
                  <a:cubicBezTo>
                    <a:pt x="17" y="111"/>
                    <a:pt x="59" y="203"/>
                    <a:pt x="110" y="204"/>
                  </a:cubicBezTo>
                  <a:cubicBezTo>
                    <a:pt x="92" y="205"/>
                    <a:pt x="92" y="205"/>
                    <a:pt x="92" y="205"/>
                  </a:cubicBezTo>
                  <a:cubicBezTo>
                    <a:pt x="41" y="203"/>
                    <a:pt x="0" y="111"/>
                    <a:pt x="0" y="0"/>
                  </a:cubicBezTo>
                  <a:cubicBezTo>
                    <a:pt x="6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03" name="Freeform 540"/>
            <p:cNvSpPr>
              <a:spLocks/>
            </p:cNvSpPr>
            <p:nvPr/>
          </p:nvSpPr>
          <p:spPr bwMode="auto">
            <a:xfrm>
              <a:off x="7612063" y="2879726"/>
              <a:ext cx="250825" cy="857250"/>
            </a:xfrm>
            <a:custGeom>
              <a:avLst/>
              <a:gdLst>
                <a:gd name="T0" fmla="*/ 18 w 78"/>
                <a:gd name="T1" fmla="*/ 130 h 265"/>
                <a:gd name="T2" fmla="*/ 78 w 78"/>
                <a:gd name="T3" fmla="*/ 264 h 265"/>
                <a:gd name="T4" fmla="*/ 60 w 78"/>
                <a:gd name="T5" fmla="*/ 265 h 265"/>
                <a:gd name="T6" fmla="*/ 0 w 78"/>
                <a:gd name="T7" fmla="*/ 130 h 265"/>
                <a:gd name="T8" fmla="*/ 52 w 78"/>
                <a:gd name="T9" fmla="*/ 1 h 265"/>
                <a:gd name="T10" fmla="*/ 76 w 78"/>
                <a:gd name="T11" fmla="*/ 0 h 265"/>
                <a:gd name="T12" fmla="*/ 78 w 78"/>
                <a:gd name="T13" fmla="*/ 0 h 265"/>
                <a:gd name="T14" fmla="*/ 18 w 78"/>
                <a:gd name="T15" fmla="*/ 13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65">
                  <a:moveTo>
                    <a:pt x="18" y="130"/>
                  </a:moveTo>
                  <a:cubicBezTo>
                    <a:pt x="17" y="203"/>
                    <a:pt x="44" y="263"/>
                    <a:pt x="78" y="264"/>
                  </a:cubicBezTo>
                  <a:cubicBezTo>
                    <a:pt x="60" y="265"/>
                    <a:pt x="60" y="265"/>
                    <a:pt x="60" y="265"/>
                  </a:cubicBezTo>
                  <a:cubicBezTo>
                    <a:pt x="27" y="263"/>
                    <a:pt x="0" y="203"/>
                    <a:pt x="0" y="130"/>
                  </a:cubicBezTo>
                  <a:cubicBezTo>
                    <a:pt x="0" y="64"/>
                    <a:pt x="23" y="10"/>
                    <a:pt x="52" y="1"/>
                  </a:cubicBezTo>
                  <a:cubicBezTo>
                    <a:pt x="61" y="0"/>
                    <a:pt x="68" y="0"/>
                    <a:pt x="7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45" y="0"/>
                    <a:pt x="18" y="58"/>
                    <a:pt x="18" y="13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04" name="Freeform 541"/>
            <p:cNvSpPr>
              <a:spLocks noEditPoints="1"/>
            </p:cNvSpPr>
            <p:nvPr/>
          </p:nvSpPr>
          <p:spPr bwMode="auto">
            <a:xfrm>
              <a:off x="7708901" y="3219451"/>
              <a:ext cx="153988" cy="307975"/>
            </a:xfrm>
            <a:custGeom>
              <a:avLst/>
              <a:gdLst>
                <a:gd name="T0" fmla="*/ 31 w 48"/>
                <a:gd name="T1" fmla="*/ 95 h 95"/>
                <a:gd name="T2" fmla="*/ 20 w 48"/>
                <a:gd name="T3" fmla="*/ 0 h 95"/>
                <a:gd name="T4" fmla="*/ 9 w 48"/>
                <a:gd name="T5" fmla="*/ 74 h 95"/>
                <a:gd name="T6" fmla="*/ 12 w 48"/>
                <a:gd name="T7" fmla="*/ 74 h 95"/>
                <a:gd name="T8" fmla="*/ 15 w 48"/>
                <a:gd name="T9" fmla="*/ 74 h 95"/>
                <a:gd name="T10" fmla="*/ 18 w 48"/>
                <a:gd name="T11" fmla="*/ 73 h 95"/>
                <a:gd name="T12" fmla="*/ 22 w 48"/>
                <a:gd name="T13" fmla="*/ 73 h 95"/>
                <a:gd name="T14" fmla="*/ 25 w 48"/>
                <a:gd name="T15" fmla="*/ 73 h 95"/>
                <a:gd name="T16" fmla="*/ 24 w 48"/>
                <a:gd name="T17" fmla="*/ 73 h 95"/>
                <a:gd name="T18" fmla="*/ 21 w 48"/>
                <a:gd name="T19" fmla="*/ 73 h 95"/>
                <a:gd name="T20" fmla="*/ 17 w 48"/>
                <a:gd name="T21" fmla="*/ 73 h 95"/>
                <a:gd name="T22" fmla="*/ 14 w 48"/>
                <a:gd name="T23" fmla="*/ 74 h 95"/>
                <a:gd name="T24" fmla="*/ 11 w 48"/>
                <a:gd name="T25" fmla="*/ 74 h 95"/>
                <a:gd name="T26" fmla="*/ 9 w 48"/>
                <a:gd name="T27" fmla="*/ 73 h 95"/>
                <a:gd name="T28" fmla="*/ 7 w 48"/>
                <a:gd name="T29" fmla="*/ 69 h 95"/>
                <a:gd name="T30" fmla="*/ 6 w 48"/>
                <a:gd name="T31" fmla="*/ 65 h 95"/>
                <a:gd name="T32" fmla="*/ 5 w 48"/>
                <a:gd name="T33" fmla="*/ 62 h 95"/>
                <a:gd name="T34" fmla="*/ 4 w 48"/>
                <a:gd name="T35" fmla="*/ 57 h 95"/>
                <a:gd name="T36" fmla="*/ 3 w 48"/>
                <a:gd name="T37" fmla="*/ 54 h 95"/>
                <a:gd name="T38" fmla="*/ 4 w 48"/>
                <a:gd name="T39" fmla="*/ 57 h 95"/>
                <a:gd name="T40" fmla="*/ 5 w 48"/>
                <a:gd name="T41" fmla="*/ 62 h 95"/>
                <a:gd name="T42" fmla="*/ 6 w 48"/>
                <a:gd name="T43" fmla="*/ 65 h 95"/>
                <a:gd name="T44" fmla="*/ 7 w 48"/>
                <a:gd name="T45" fmla="*/ 69 h 95"/>
                <a:gd name="T46" fmla="*/ 9 w 48"/>
                <a:gd name="T47" fmla="*/ 73 h 95"/>
                <a:gd name="T48" fmla="*/ 19 w 48"/>
                <a:gd name="T49" fmla="*/ 55 h 95"/>
                <a:gd name="T50" fmla="*/ 20 w 48"/>
                <a:gd name="T51" fmla="*/ 59 h 95"/>
                <a:gd name="T52" fmla="*/ 22 w 48"/>
                <a:gd name="T53" fmla="*/ 63 h 95"/>
                <a:gd name="T54" fmla="*/ 23 w 48"/>
                <a:gd name="T55" fmla="*/ 67 h 95"/>
                <a:gd name="T56" fmla="*/ 24 w 48"/>
                <a:gd name="T57" fmla="*/ 70 h 95"/>
                <a:gd name="T58" fmla="*/ 26 w 48"/>
                <a:gd name="T59" fmla="*/ 73 h 95"/>
                <a:gd name="T60" fmla="*/ 24 w 48"/>
                <a:gd name="T61" fmla="*/ 70 h 95"/>
                <a:gd name="T62" fmla="*/ 23 w 48"/>
                <a:gd name="T63" fmla="*/ 67 h 95"/>
                <a:gd name="T64" fmla="*/ 22 w 48"/>
                <a:gd name="T65" fmla="*/ 63 h 95"/>
                <a:gd name="T66" fmla="*/ 20 w 48"/>
                <a:gd name="T67" fmla="*/ 59 h 95"/>
                <a:gd name="T68" fmla="*/ 19 w 48"/>
                <a:gd name="T69" fmla="*/ 55 h 95"/>
                <a:gd name="T70" fmla="*/ 17 w 48"/>
                <a:gd name="T71" fmla="*/ 54 h 95"/>
                <a:gd name="T72" fmla="*/ 14 w 48"/>
                <a:gd name="T73" fmla="*/ 54 h 95"/>
                <a:gd name="T74" fmla="*/ 11 w 48"/>
                <a:gd name="T75" fmla="*/ 54 h 95"/>
                <a:gd name="T76" fmla="*/ 8 w 48"/>
                <a:gd name="T77" fmla="*/ 54 h 95"/>
                <a:gd name="T78" fmla="*/ 5 w 48"/>
                <a:gd name="T79" fmla="*/ 54 h 95"/>
                <a:gd name="T80" fmla="*/ 4 w 48"/>
                <a:gd name="T81" fmla="*/ 54 h 95"/>
                <a:gd name="T82" fmla="*/ 7 w 48"/>
                <a:gd name="T83" fmla="*/ 54 h 95"/>
                <a:gd name="T84" fmla="*/ 10 w 48"/>
                <a:gd name="T85" fmla="*/ 54 h 95"/>
                <a:gd name="T86" fmla="*/ 13 w 48"/>
                <a:gd name="T87" fmla="*/ 54 h 95"/>
                <a:gd name="T88" fmla="*/ 16 w 48"/>
                <a:gd name="T89" fmla="*/ 54 h 95"/>
                <a:gd name="T90" fmla="*/ 19 w 48"/>
                <a:gd name="T91" fmla="*/ 5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" h="95">
                  <a:moveTo>
                    <a:pt x="48" y="95"/>
                  </a:moveTo>
                  <a:cubicBezTo>
                    <a:pt x="42" y="95"/>
                    <a:pt x="37" y="95"/>
                    <a:pt x="31" y="95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13" y="94"/>
                    <a:pt x="0" y="63"/>
                    <a:pt x="0" y="26"/>
                  </a:cubicBezTo>
                  <a:cubicBezTo>
                    <a:pt x="0" y="17"/>
                    <a:pt x="1" y="8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18" y="8"/>
                    <a:pt x="18" y="17"/>
                    <a:pt x="18" y="26"/>
                  </a:cubicBezTo>
                  <a:cubicBezTo>
                    <a:pt x="17" y="63"/>
                    <a:pt x="31" y="94"/>
                    <a:pt x="48" y="95"/>
                  </a:cubicBezTo>
                  <a:close/>
                  <a:moveTo>
                    <a:pt x="9" y="74"/>
                  </a:moveTo>
                  <a:cubicBezTo>
                    <a:pt x="10" y="74"/>
                    <a:pt x="10" y="74"/>
                    <a:pt x="10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moveTo>
                    <a:pt x="19" y="54"/>
                  </a:moveTo>
                  <a:cubicBezTo>
                    <a:pt x="19" y="55"/>
                    <a:pt x="19" y="55"/>
                    <a:pt x="19" y="55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9" y="54"/>
                    <a:pt x="19" y="54"/>
                    <a:pt x="19" y="54"/>
                  </a:cubicBezTo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endParaRPr lang="en-US"/>
            </a:p>
          </p:txBody>
        </p:sp>
        <p:sp>
          <p:nvSpPr>
            <p:cNvPr id="205" name="Freeform 542"/>
            <p:cNvSpPr>
              <a:spLocks/>
            </p:cNvSpPr>
            <p:nvPr/>
          </p:nvSpPr>
          <p:spPr bwMode="auto">
            <a:xfrm>
              <a:off x="7793038" y="2655888"/>
              <a:ext cx="53975" cy="0"/>
            </a:xfrm>
            <a:custGeom>
              <a:avLst/>
              <a:gdLst>
                <a:gd name="T0" fmla="*/ 4 w 17"/>
                <a:gd name="T1" fmla="*/ 17 w 17"/>
                <a:gd name="T2" fmla="*/ 0 w 17"/>
                <a:gd name="T3" fmla="*/ 4 w 1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4" y="0"/>
                  </a:moveTo>
                  <a:cubicBezTo>
                    <a:pt x="8" y="0"/>
                    <a:pt x="13" y="0"/>
                    <a:pt x="17" y="0"/>
                  </a:cubicBezTo>
                  <a:cubicBezTo>
                    <a:pt x="15" y="0"/>
                    <a:pt x="8" y="0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6" name="Freeform 543"/>
            <p:cNvSpPr>
              <a:spLocks noEditPoints="1"/>
            </p:cNvSpPr>
            <p:nvPr/>
          </p:nvSpPr>
          <p:spPr bwMode="auto">
            <a:xfrm>
              <a:off x="7362826" y="2333626"/>
              <a:ext cx="500063" cy="1946275"/>
            </a:xfrm>
            <a:custGeom>
              <a:avLst/>
              <a:gdLst>
                <a:gd name="T0" fmla="*/ 18 w 156"/>
                <a:gd name="T1" fmla="*/ 296 h 602"/>
                <a:gd name="T2" fmla="*/ 32 w 156"/>
                <a:gd name="T3" fmla="*/ 440 h 602"/>
                <a:gd name="T4" fmla="*/ 33 w 156"/>
                <a:gd name="T5" fmla="*/ 442 h 602"/>
                <a:gd name="T6" fmla="*/ 33 w 156"/>
                <a:gd name="T7" fmla="*/ 442 h 602"/>
                <a:gd name="T8" fmla="*/ 32 w 156"/>
                <a:gd name="T9" fmla="*/ 440 h 602"/>
                <a:gd name="T10" fmla="*/ 33 w 156"/>
                <a:gd name="T11" fmla="*/ 440 h 602"/>
                <a:gd name="T12" fmla="*/ 33 w 156"/>
                <a:gd name="T13" fmla="*/ 440 h 602"/>
                <a:gd name="T14" fmla="*/ 33 w 156"/>
                <a:gd name="T15" fmla="*/ 439 h 602"/>
                <a:gd name="T16" fmla="*/ 33 w 156"/>
                <a:gd name="T17" fmla="*/ 439 h 602"/>
                <a:gd name="T18" fmla="*/ 33 w 156"/>
                <a:gd name="T19" fmla="*/ 440 h 602"/>
                <a:gd name="T20" fmla="*/ 33 w 156"/>
                <a:gd name="T21" fmla="*/ 440 h 602"/>
                <a:gd name="T22" fmla="*/ 32 w 156"/>
                <a:gd name="T23" fmla="*/ 440 h 602"/>
                <a:gd name="T24" fmla="*/ 32 w 156"/>
                <a:gd name="T25" fmla="*/ 440 h 602"/>
                <a:gd name="T26" fmla="*/ 32 w 156"/>
                <a:gd name="T27" fmla="*/ 440 h 602"/>
                <a:gd name="T28" fmla="*/ 38 w 156"/>
                <a:gd name="T29" fmla="*/ 461 h 602"/>
                <a:gd name="T30" fmla="*/ 35 w 156"/>
                <a:gd name="T31" fmla="*/ 449 h 602"/>
                <a:gd name="T32" fmla="*/ 35 w 156"/>
                <a:gd name="T33" fmla="*/ 449 h 602"/>
                <a:gd name="T34" fmla="*/ 38 w 156"/>
                <a:gd name="T35" fmla="*/ 461 h 602"/>
                <a:gd name="T36" fmla="*/ 39 w 156"/>
                <a:gd name="T37" fmla="*/ 467 h 602"/>
                <a:gd name="T38" fmla="*/ 39 w 156"/>
                <a:gd name="T39" fmla="*/ 468 h 602"/>
                <a:gd name="T40" fmla="*/ 39 w 156"/>
                <a:gd name="T41" fmla="*/ 466 h 602"/>
                <a:gd name="T42" fmla="*/ 39 w 156"/>
                <a:gd name="T43" fmla="*/ 465 h 602"/>
                <a:gd name="T44" fmla="*/ 39 w 156"/>
                <a:gd name="T45" fmla="*/ 465 h 602"/>
                <a:gd name="T46" fmla="*/ 39 w 156"/>
                <a:gd name="T47" fmla="*/ 463 h 602"/>
                <a:gd name="T48" fmla="*/ 39 w 156"/>
                <a:gd name="T49" fmla="*/ 463 h 602"/>
                <a:gd name="T50" fmla="*/ 39 w 156"/>
                <a:gd name="T51" fmla="*/ 465 h 602"/>
                <a:gd name="T52" fmla="*/ 39 w 156"/>
                <a:gd name="T53" fmla="*/ 465 h 602"/>
                <a:gd name="T54" fmla="*/ 38 w 156"/>
                <a:gd name="T55" fmla="*/ 465 h 602"/>
                <a:gd name="T56" fmla="*/ 38 w 156"/>
                <a:gd name="T57" fmla="*/ 465 h 602"/>
                <a:gd name="T58" fmla="*/ 38 w 156"/>
                <a:gd name="T59" fmla="*/ 465 h 602"/>
                <a:gd name="T60" fmla="*/ 38 w 156"/>
                <a:gd name="T61" fmla="*/ 465 h 602"/>
                <a:gd name="T62" fmla="*/ 42 w 156"/>
                <a:gd name="T63" fmla="*/ 476 h 602"/>
                <a:gd name="T64" fmla="*/ 40 w 156"/>
                <a:gd name="T65" fmla="*/ 472 h 602"/>
                <a:gd name="T66" fmla="*/ 44 w 156"/>
                <a:gd name="T67" fmla="*/ 482 h 602"/>
                <a:gd name="T68" fmla="*/ 44 w 156"/>
                <a:gd name="T69" fmla="*/ 487 h 602"/>
                <a:gd name="T70" fmla="*/ 45 w 156"/>
                <a:gd name="T71" fmla="*/ 485 h 602"/>
                <a:gd name="T72" fmla="*/ 44 w 156"/>
                <a:gd name="T73" fmla="*/ 487 h 602"/>
                <a:gd name="T74" fmla="*/ 42 w 156"/>
                <a:gd name="T75" fmla="*/ 490 h 602"/>
                <a:gd name="T76" fmla="*/ 44 w 156"/>
                <a:gd name="T77" fmla="*/ 496 h 602"/>
                <a:gd name="T78" fmla="*/ 43 w 156"/>
                <a:gd name="T79" fmla="*/ 494 h 602"/>
                <a:gd name="T80" fmla="*/ 42 w 156"/>
                <a:gd name="T81" fmla="*/ 489 h 602"/>
                <a:gd name="T82" fmla="*/ 43 w 156"/>
                <a:gd name="T83" fmla="*/ 489 h 602"/>
                <a:gd name="T84" fmla="*/ 43 w 156"/>
                <a:gd name="T85" fmla="*/ 489 h 602"/>
                <a:gd name="T86" fmla="*/ 42 w 156"/>
                <a:gd name="T87" fmla="*/ 489 h 602"/>
                <a:gd name="T88" fmla="*/ 46 w 156"/>
                <a:gd name="T89" fmla="*/ 500 h 602"/>
                <a:gd name="T90" fmla="*/ 46 w 156"/>
                <a:gd name="T91" fmla="*/ 501 h 602"/>
                <a:gd name="T92" fmla="*/ 45 w 156"/>
                <a:gd name="T93" fmla="*/ 499 h 602"/>
                <a:gd name="T94" fmla="*/ 49 w 156"/>
                <a:gd name="T95" fmla="*/ 513 h 602"/>
                <a:gd name="T96" fmla="*/ 52 w 156"/>
                <a:gd name="T97" fmla="*/ 519 h 602"/>
                <a:gd name="T98" fmla="*/ 50 w 156"/>
                <a:gd name="T99" fmla="*/ 514 h 602"/>
                <a:gd name="T100" fmla="*/ 48 w 156"/>
                <a:gd name="T101" fmla="*/ 510 h 602"/>
                <a:gd name="T102" fmla="*/ 50 w 156"/>
                <a:gd name="T103" fmla="*/ 510 h 602"/>
                <a:gd name="T104" fmla="*/ 48 w 156"/>
                <a:gd name="T105" fmla="*/ 506 h 602"/>
                <a:gd name="T106" fmla="*/ 47 w 156"/>
                <a:gd name="T107" fmla="*/ 502 h 602"/>
                <a:gd name="T108" fmla="*/ 49 w 156"/>
                <a:gd name="T109" fmla="*/ 508 h 602"/>
                <a:gd name="T110" fmla="*/ 49 w 156"/>
                <a:gd name="T111" fmla="*/ 510 h 602"/>
                <a:gd name="T112" fmla="*/ 48 w 156"/>
                <a:gd name="T113" fmla="*/ 510 h 602"/>
                <a:gd name="T114" fmla="*/ 48 w 156"/>
                <a:gd name="T115" fmla="*/ 510 h 602"/>
                <a:gd name="T116" fmla="*/ 48 w 156"/>
                <a:gd name="T117" fmla="*/ 510 h 602"/>
                <a:gd name="T118" fmla="*/ 48 w 156"/>
                <a:gd name="T119" fmla="*/ 51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602">
                  <a:moveTo>
                    <a:pt x="24" y="386"/>
                  </a:moveTo>
                  <a:cubicBezTo>
                    <a:pt x="41" y="509"/>
                    <a:pt x="93" y="600"/>
                    <a:pt x="155" y="602"/>
                  </a:cubicBezTo>
                  <a:cubicBezTo>
                    <a:pt x="138" y="602"/>
                    <a:pt x="138" y="602"/>
                    <a:pt x="138" y="602"/>
                  </a:cubicBezTo>
                  <a:cubicBezTo>
                    <a:pt x="101" y="601"/>
                    <a:pt x="69" y="569"/>
                    <a:pt x="44" y="520"/>
                  </a:cubicBezTo>
                  <a:cubicBezTo>
                    <a:pt x="47" y="520"/>
                    <a:pt x="50" y="520"/>
                    <a:pt x="53" y="520"/>
                  </a:cubicBezTo>
                  <a:cubicBezTo>
                    <a:pt x="50" y="520"/>
                    <a:pt x="47" y="520"/>
                    <a:pt x="44" y="520"/>
                  </a:cubicBezTo>
                  <a:cubicBezTo>
                    <a:pt x="17" y="464"/>
                    <a:pt x="0" y="384"/>
                    <a:pt x="0" y="296"/>
                  </a:cubicBezTo>
                  <a:cubicBezTo>
                    <a:pt x="1" y="132"/>
                    <a:pt x="62" y="1"/>
                    <a:pt x="138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80" y="1"/>
                    <a:pt x="19" y="132"/>
                    <a:pt x="18" y="296"/>
                  </a:cubicBezTo>
                  <a:cubicBezTo>
                    <a:pt x="18" y="327"/>
                    <a:pt x="20" y="357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ubicBezTo>
                    <a:pt x="25" y="396"/>
                    <a:pt x="26" y="404"/>
                    <a:pt x="28" y="414"/>
                  </a:cubicBezTo>
                  <a:cubicBezTo>
                    <a:pt x="28" y="414"/>
                    <a:pt x="28" y="414"/>
                    <a:pt x="27" y="414"/>
                  </a:cubicBezTo>
                  <a:cubicBezTo>
                    <a:pt x="29" y="422"/>
                    <a:pt x="31" y="429"/>
                    <a:pt x="33" y="439"/>
                  </a:cubicBezTo>
                  <a:cubicBezTo>
                    <a:pt x="31" y="429"/>
                    <a:pt x="29" y="422"/>
                    <a:pt x="27" y="414"/>
                  </a:cubicBezTo>
                  <a:cubicBezTo>
                    <a:pt x="28" y="414"/>
                    <a:pt x="28" y="414"/>
                    <a:pt x="28" y="414"/>
                  </a:cubicBezTo>
                  <a:cubicBezTo>
                    <a:pt x="26" y="404"/>
                    <a:pt x="25" y="396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lose/>
                  <a:moveTo>
                    <a:pt x="32" y="440"/>
                  </a:move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moveTo>
                    <a:pt x="38" y="463"/>
                  </a:moveTo>
                  <a:cubicBezTo>
                    <a:pt x="38" y="461"/>
                    <a:pt x="38" y="461"/>
                    <a:pt x="38" y="461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8" y="461"/>
                    <a:pt x="38" y="461"/>
                    <a:pt x="38" y="461"/>
                  </a:cubicBezTo>
                  <a:cubicBezTo>
                    <a:pt x="38" y="463"/>
                    <a:pt x="38" y="463"/>
                    <a:pt x="38" y="463"/>
                  </a:cubicBezTo>
                  <a:moveTo>
                    <a:pt x="38" y="465"/>
                  </a:moveTo>
                  <a:cubicBezTo>
                    <a:pt x="38" y="465"/>
                    <a:pt x="38" y="465"/>
                    <a:pt x="38" y="465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2"/>
                    <a:pt x="38" y="462"/>
                    <a:pt x="38" y="462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moveTo>
                    <a:pt x="45" y="485"/>
                  </a:moveTo>
                  <a:cubicBezTo>
                    <a:pt x="44" y="484"/>
                    <a:pt x="44" y="484"/>
                    <a:pt x="44" y="48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4"/>
                    <a:pt x="44" y="484"/>
                    <a:pt x="44" y="484"/>
                  </a:cubicBezTo>
                  <a:cubicBezTo>
                    <a:pt x="45" y="485"/>
                    <a:pt x="45" y="485"/>
                    <a:pt x="45" y="485"/>
                  </a:cubicBezTo>
                  <a:moveTo>
                    <a:pt x="43" y="489"/>
                  </a:moveTo>
                  <a:cubicBezTo>
                    <a:pt x="43" y="488"/>
                    <a:pt x="43" y="488"/>
                    <a:pt x="43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3" y="488"/>
                    <a:pt x="43" y="488"/>
                    <a:pt x="43" y="488"/>
                  </a:cubicBezTo>
                  <a:cubicBezTo>
                    <a:pt x="43" y="489"/>
                    <a:pt x="43" y="489"/>
                    <a:pt x="43" y="489"/>
                  </a:cubicBezTo>
                  <a:moveTo>
                    <a:pt x="41" y="489"/>
                  </a:moveTo>
                  <a:cubicBezTo>
                    <a:pt x="42" y="489"/>
                    <a:pt x="42" y="489"/>
                    <a:pt x="42" y="489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moveTo>
                    <a:pt x="45" y="498"/>
                  </a:move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moveTo>
                    <a:pt x="48" y="510"/>
                  </a:move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3" y="520"/>
                    <a:pt x="53" y="520"/>
                    <a:pt x="53" y="520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07" name="Freeform 544"/>
            <p:cNvSpPr>
              <a:spLocks/>
            </p:cNvSpPr>
            <p:nvPr/>
          </p:nvSpPr>
          <p:spPr bwMode="auto">
            <a:xfrm>
              <a:off x="7780338" y="2879726"/>
              <a:ext cx="76200" cy="3175"/>
            </a:xfrm>
            <a:custGeom>
              <a:avLst/>
              <a:gdLst>
                <a:gd name="T0" fmla="*/ 8 w 24"/>
                <a:gd name="T1" fmla="*/ 0 h 1"/>
                <a:gd name="T2" fmla="*/ 24 w 24"/>
                <a:gd name="T3" fmla="*/ 0 h 1"/>
                <a:gd name="T4" fmla="*/ 0 w 24"/>
                <a:gd name="T5" fmla="*/ 1 h 1"/>
                <a:gd name="T6" fmla="*/ 8 w 2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8" y="0"/>
                  </a:moveTo>
                  <a:cubicBezTo>
                    <a:pt x="13" y="0"/>
                    <a:pt x="19" y="0"/>
                    <a:pt x="24" y="0"/>
                  </a:cubicBezTo>
                  <a:cubicBezTo>
                    <a:pt x="16" y="0"/>
                    <a:pt x="9" y="0"/>
                    <a:pt x="0" y="1"/>
                  </a:cubicBezTo>
                  <a:cubicBezTo>
                    <a:pt x="3" y="0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8" name="Freeform 545"/>
            <p:cNvSpPr>
              <a:spLocks/>
            </p:cNvSpPr>
            <p:nvPr/>
          </p:nvSpPr>
          <p:spPr bwMode="auto">
            <a:xfrm>
              <a:off x="7715251" y="3086101"/>
              <a:ext cx="147638" cy="133350"/>
            </a:xfrm>
            <a:custGeom>
              <a:avLst/>
              <a:gdLst>
                <a:gd name="T0" fmla="*/ 46 w 46"/>
                <a:gd name="T1" fmla="*/ 0 h 41"/>
                <a:gd name="T2" fmla="*/ 18 w 46"/>
                <a:gd name="T3" fmla="*/ 41 h 41"/>
                <a:gd name="T4" fmla="*/ 0 w 46"/>
                <a:gd name="T5" fmla="*/ 41 h 41"/>
                <a:gd name="T6" fmla="*/ 29 w 46"/>
                <a:gd name="T7" fmla="*/ 1 h 41"/>
                <a:gd name="T8" fmla="*/ 46 w 46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1">
                  <a:moveTo>
                    <a:pt x="46" y="0"/>
                  </a:moveTo>
                  <a:cubicBezTo>
                    <a:pt x="34" y="1"/>
                    <a:pt x="23" y="17"/>
                    <a:pt x="18" y="41"/>
                  </a:cubicBezTo>
                  <a:cubicBezTo>
                    <a:pt x="12" y="41"/>
                    <a:pt x="6" y="41"/>
                    <a:pt x="0" y="41"/>
                  </a:cubicBezTo>
                  <a:cubicBezTo>
                    <a:pt x="5" y="17"/>
                    <a:pt x="16" y="1"/>
                    <a:pt x="29" y="1"/>
                  </a:cubicBezTo>
                  <a:cubicBezTo>
                    <a:pt x="34" y="1"/>
                    <a:pt x="41" y="1"/>
                    <a:pt x="46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9" name="Freeform 546"/>
            <p:cNvSpPr>
              <a:spLocks/>
            </p:cNvSpPr>
            <p:nvPr/>
          </p:nvSpPr>
          <p:spPr bwMode="auto">
            <a:xfrm>
              <a:off x="7808913" y="3527426"/>
              <a:ext cx="57150" cy="0"/>
            </a:xfrm>
            <a:custGeom>
              <a:avLst/>
              <a:gdLst>
                <a:gd name="T0" fmla="*/ 17 w 18"/>
                <a:gd name="T1" fmla="*/ 0 w 18"/>
                <a:gd name="T2" fmla="*/ 0 w 18"/>
                <a:gd name="T3" fmla="*/ 18 w 18"/>
                <a:gd name="T4" fmla="*/ 17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8">
                  <a:moveTo>
                    <a:pt x="1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0" name="Freeform 547"/>
            <p:cNvSpPr>
              <a:spLocks/>
            </p:cNvSpPr>
            <p:nvPr/>
          </p:nvSpPr>
          <p:spPr bwMode="auto">
            <a:xfrm>
              <a:off x="7808913" y="2879726"/>
              <a:ext cx="254000" cy="857250"/>
            </a:xfrm>
            <a:custGeom>
              <a:avLst/>
              <a:gdLst>
                <a:gd name="T0" fmla="*/ 18 w 79"/>
                <a:gd name="T1" fmla="*/ 264 h 265"/>
                <a:gd name="T2" fmla="*/ 0 w 79"/>
                <a:gd name="T3" fmla="*/ 265 h 265"/>
                <a:gd name="T4" fmla="*/ 61 w 79"/>
                <a:gd name="T5" fmla="*/ 134 h 265"/>
                <a:gd name="T6" fmla="*/ 1 w 79"/>
                <a:gd name="T7" fmla="*/ 0 h 265"/>
                <a:gd name="T8" fmla="*/ 18 w 79"/>
                <a:gd name="T9" fmla="*/ 0 h 265"/>
                <a:gd name="T10" fmla="*/ 79 w 79"/>
                <a:gd name="T11" fmla="*/ 134 h 265"/>
                <a:gd name="T12" fmla="*/ 18 w 79"/>
                <a:gd name="T13" fmla="*/ 26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65">
                  <a:moveTo>
                    <a:pt x="18" y="264"/>
                  </a:moveTo>
                  <a:cubicBezTo>
                    <a:pt x="0" y="265"/>
                    <a:pt x="0" y="265"/>
                    <a:pt x="0" y="265"/>
                  </a:cubicBezTo>
                  <a:cubicBezTo>
                    <a:pt x="34" y="264"/>
                    <a:pt x="61" y="207"/>
                    <a:pt x="61" y="134"/>
                  </a:cubicBezTo>
                  <a:cubicBezTo>
                    <a:pt x="61" y="61"/>
                    <a:pt x="34" y="1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2" y="1"/>
                    <a:pt x="79" y="61"/>
                    <a:pt x="79" y="134"/>
                  </a:cubicBezTo>
                  <a:cubicBezTo>
                    <a:pt x="78" y="207"/>
                    <a:pt x="51" y="264"/>
                    <a:pt x="18" y="264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11" name="Freeform 548"/>
            <p:cNvSpPr>
              <a:spLocks/>
            </p:cNvSpPr>
            <p:nvPr/>
          </p:nvSpPr>
          <p:spPr bwMode="auto">
            <a:xfrm>
              <a:off x="7805738" y="3733801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1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6" y="1"/>
                    <a:pt x="13" y="0"/>
                    <a:pt x="1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2" name="Freeform 549"/>
            <p:cNvSpPr>
              <a:spLocks/>
            </p:cNvSpPr>
            <p:nvPr/>
          </p:nvSpPr>
          <p:spPr bwMode="auto">
            <a:xfrm>
              <a:off x="7812088" y="2655888"/>
              <a:ext cx="352425" cy="1304925"/>
            </a:xfrm>
            <a:custGeom>
              <a:avLst/>
              <a:gdLst>
                <a:gd name="T0" fmla="*/ 17 w 110"/>
                <a:gd name="T1" fmla="*/ 402 h 403"/>
                <a:gd name="T2" fmla="*/ 0 w 110"/>
                <a:gd name="T3" fmla="*/ 403 h 403"/>
                <a:gd name="T4" fmla="*/ 92 w 110"/>
                <a:gd name="T5" fmla="*/ 204 h 403"/>
                <a:gd name="T6" fmla="*/ 0 w 110"/>
                <a:gd name="T7" fmla="*/ 0 h 403"/>
                <a:gd name="T8" fmla="*/ 18 w 110"/>
                <a:gd name="T9" fmla="*/ 0 h 403"/>
                <a:gd name="T10" fmla="*/ 109 w 110"/>
                <a:gd name="T11" fmla="*/ 204 h 403"/>
                <a:gd name="T12" fmla="*/ 17 w 110"/>
                <a:gd name="T13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403">
                  <a:moveTo>
                    <a:pt x="17" y="402"/>
                  </a:moveTo>
                  <a:cubicBezTo>
                    <a:pt x="0" y="403"/>
                    <a:pt x="0" y="403"/>
                    <a:pt x="0" y="403"/>
                  </a:cubicBezTo>
                  <a:cubicBezTo>
                    <a:pt x="50" y="402"/>
                    <a:pt x="91" y="314"/>
                    <a:pt x="92" y="204"/>
                  </a:cubicBezTo>
                  <a:cubicBezTo>
                    <a:pt x="92" y="93"/>
                    <a:pt x="51" y="2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69" y="2"/>
                    <a:pt x="110" y="93"/>
                    <a:pt x="109" y="204"/>
                  </a:cubicBezTo>
                  <a:cubicBezTo>
                    <a:pt x="109" y="314"/>
                    <a:pt x="68" y="402"/>
                    <a:pt x="17" y="402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13" name="Freeform 550"/>
            <p:cNvSpPr>
              <a:spLocks/>
            </p:cNvSpPr>
            <p:nvPr/>
          </p:nvSpPr>
          <p:spPr bwMode="auto">
            <a:xfrm>
              <a:off x="7805738" y="3957638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2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5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4" name="Freeform 551"/>
            <p:cNvSpPr>
              <a:spLocks/>
            </p:cNvSpPr>
            <p:nvPr/>
          </p:nvSpPr>
          <p:spPr bwMode="auto">
            <a:xfrm>
              <a:off x="7812088" y="2333626"/>
              <a:ext cx="500063" cy="1946275"/>
            </a:xfrm>
            <a:custGeom>
              <a:avLst/>
              <a:gdLst>
                <a:gd name="T0" fmla="*/ 18 w 156"/>
                <a:gd name="T1" fmla="*/ 602 h 602"/>
                <a:gd name="T2" fmla="*/ 0 w 156"/>
                <a:gd name="T3" fmla="*/ 602 h 602"/>
                <a:gd name="T4" fmla="*/ 137 w 156"/>
                <a:gd name="T5" fmla="*/ 306 h 602"/>
                <a:gd name="T6" fmla="*/ 0 w 156"/>
                <a:gd name="T7" fmla="*/ 0 h 602"/>
                <a:gd name="T8" fmla="*/ 18 w 156"/>
                <a:gd name="T9" fmla="*/ 0 h 602"/>
                <a:gd name="T10" fmla="*/ 155 w 156"/>
                <a:gd name="T11" fmla="*/ 306 h 602"/>
                <a:gd name="T12" fmla="*/ 18 w 156"/>
                <a:gd name="T13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602">
                  <a:moveTo>
                    <a:pt x="18" y="602"/>
                  </a:moveTo>
                  <a:cubicBezTo>
                    <a:pt x="0" y="602"/>
                    <a:pt x="0" y="602"/>
                    <a:pt x="0" y="602"/>
                  </a:cubicBezTo>
                  <a:cubicBezTo>
                    <a:pt x="75" y="602"/>
                    <a:pt x="137" y="470"/>
                    <a:pt x="137" y="306"/>
                  </a:cubicBezTo>
                  <a:cubicBezTo>
                    <a:pt x="138" y="140"/>
                    <a:pt x="77" y="3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5" y="3"/>
                    <a:pt x="156" y="140"/>
                    <a:pt x="155" y="306"/>
                  </a:cubicBezTo>
                  <a:cubicBezTo>
                    <a:pt x="154" y="470"/>
                    <a:pt x="93" y="601"/>
                    <a:pt x="18" y="602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15" name="Freeform 552"/>
            <p:cNvSpPr>
              <a:spLocks/>
            </p:cNvSpPr>
            <p:nvPr/>
          </p:nvSpPr>
          <p:spPr bwMode="auto">
            <a:xfrm>
              <a:off x="7805738" y="4279901"/>
              <a:ext cx="63500" cy="0"/>
            </a:xfrm>
            <a:custGeom>
              <a:avLst/>
              <a:gdLst>
                <a:gd name="T0" fmla="*/ 17 w 20"/>
                <a:gd name="T1" fmla="*/ 20 w 20"/>
                <a:gd name="T2" fmla="*/ 2 w 20"/>
                <a:gd name="T3" fmla="*/ 0 w 20"/>
                <a:gd name="T4" fmla="*/ 17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17" y="0"/>
                  </a:move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5" y="0"/>
                    <a:pt x="12" y="0"/>
                    <a:pt x="17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6" name="Freeform 553"/>
            <p:cNvSpPr>
              <a:spLocks/>
            </p:cNvSpPr>
            <p:nvPr/>
          </p:nvSpPr>
          <p:spPr bwMode="auto">
            <a:xfrm>
              <a:off x="7808913" y="3086101"/>
              <a:ext cx="57150" cy="3175"/>
            </a:xfrm>
            <a:custGeom>
              <a:avLst/>
              <a:gdLst>
                <a:gd name="T0" fmla="*/ 0 w 18"/>
                <a:gd name="T1" fmla="*/ 1 h 1"/>
                <a:gd name="T2" fmla="*/ 17 w 18"/>
                <a:gd name="T3" fmla="*/ 0 h 1"/>
                <a:gd name="T4" fmla="*/ 18 w 18"/>
                <a:gd name="T5" fmla="*/ 0 h 1"/>
                <a:gd name="T6" fmla="*/ 0 w 18"/>
                <a:gd name="T7" fmla="*/ 1 h 1"/>
                <a:gd name="T8" fmla="*/ 0 w 1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">
                  <a:moveTo>
                    <a:pt x="0" y="1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7" name="Freeform 554"/>
            <p:cNvSpPr>
              <a:spLocks/>
            </p:cNvSpPr>
            <p:nvPr/>
          </p:nvSpPr>
          <p:spPr bwMode="auto">
            <a:xfrm>
              <a:off x="7805738" y="2879726"/>
              <a:ext cx="60325" cy="0"/>
            </a:xfrm>
            <a:custGeom>
              <a:avLst/>
              <a:gdLst>
                <a:gd name="T0" fmla="*/ 0 w 19"/>
                <a:gd name="T1" fmla="*/ 18 w 19"/>
                <a:gd name="T2" fmla="*/ 19 w 19"/>
                <a:gd name="T3" fmla="*/ 2 w 19"/>
                <a:gd name="T4" fmla="*/ 0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9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8" name="Freeform 555"/>
            <p:cNvSpPr>
              <a:spLocks/>
            </p:cNvSpPr>
            <p:nvPr/>
          </p:nvSpPr>
          <p:spPr bwMode="auto">
            <a:xfrm>
              <a:off x="7805738" y="2655888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19" name="Freeform 556"/>
            <p:cNvSpPr>
              <a:spLocks/>
            </p:cNvSpPr>
            <p:nvPr/>
          </p:nvSpPr>
          <p:spPr bwMode="auto">
            <a:xfrm>
              <a:off x="7805738" y="2333626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0" name="Freeform 557"/>
            <p:cNvSpPr>
              <a:spLocks/>
            </p:cNvSpPr>
            <p:nvPr/>
          </p:nvSpPr>
          <p:spPr bwMode="auto">
            <a:xfrm>
              <a:off x="7802563" y="2093913"/>
              <a:ext cx="66675" cy="0"/>
            </a:xfrm>
            <a:custGeom>
              <a:avLst/>
              <a:gdLst>
                <a:gd name="T0" fmla="*/ 0 w 21"/>
                <a:gd name="T1" fmla="*/ 18 w 21"/>
                <a:gd name="T2" fmla="*/ 21 w 21"/>
                <a:gd name="T3" fmla="*/ 4 w 21"/>
                <a:gd name="T4" fmla="*/ 0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1" name="Freeform 558"/>
            <p:cNvSpPr>
              <a:spLocks/>
            </p:cNvSpPr>
            <p:nvPr/>
          </p:nvSpPr>
          <p:spPr bwMode="auto">
            <a:xfrm>
              <a:off x="7808913" y="3086101"/>
              <a:ext cx="157163" cy="441325"/>
            </a:xfrm>
            <a:custGeom>
              <a:avLst/>
              <a:gdLst>
                <a:gd name="T0" fmla="*/ 18 w 49"/>
                <a:gd name="T1" fmla="*/ 136 h 136"/>
                <a:gd name="T2" fmla="*/ 0 w 49"/>
                <a:gd name="T3" fmla="*/ 136 h 136"/>
                <a:gd name="T4" fmla="*/ 31 w 49"/>
                <a:gd name="T5" fmla="*/ 69 h 136"/>
                <a:gd name="T6" fmla="*/ 0 w 49"/>
                <a:gd name="T7" fmla="*/ 1 h 136"/>
                <a:gd name="T8" fmla="*/ 18 w 49"/>
                <a:gd name="T9" fmla="*/ 0 h 136"/>
                <a:gd name="T10" fmla="*/ 49 w 49"/>
                <a:gd name="T11" fmla="*/ 69 h 136"/>
                <a:gd name="T12" fmla="*/ 18 w 49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36">
                  <a:moveTo>
                    <a:pt x="18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7" y="136"/>
                    <a:pt x="31" y="106"/>
                    <a:pt x="31" y="69"/>
                  </a:cubicBezTo>
                  <a:cubicBezTo>
                    <a:pt x="31" y="32"/>
                    <a:pt x="17" y="1"/>
                    <a:pt x="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5" y="1"/>
                    <a:pt x="49" y="32"/>
                    <a:pt x="49" y="69"/>
                  </a:cubicBezTo>
                  <a:cubicBezTo>
                    <a:pt x="49" y="106"/>
                    <a:pt x="35" y="136"/>
                    <a:pt x="18" y="136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2" name="Freeform 559"/>
            <p:cNvSpPr>
              <a:spLocks/>
            </p:cNvSpPr>
            <p:nvPr/>
          </p:nvSpPr>
          <p:spPr bwMode="auto">
            <a:xfrm>
              <a:off x="7708901" y="3086101"/>
              <a:ext cx="200025" cy="441325"/>
            </a:xfrm>
            <a:custGeom>
              <a:avLst/>
              <a:gdLst>
                <a:gd name="T0" fmla="*/ 31 w 62"/>
                <a:gd name="T1" fmla="*/ 1 h 136"/>
                <a:gd name="T2" fmla="*/ 62 w 62"/>
                <a:gd name="T3" fmla="*/ 69 h 136"/>
                <a:gd name="T4" fmla="*/ 31 w 62"/>
                <a:gd name="T5" fmla="*/ 136 h 136"/>
                <a:gd name="T6" fmla="*/ 0 w 62"/>
                <a:gd name="T7" fmla="*/ 67 h 136"/>
                <a:gd name="T8" fmla="*/ 31 w 62"/>
                <a:gd name="T9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36">
                  <a:moveTo>
                    <a:pt x="31" y="1"/>
                  </a:moveTo>
                  <a:cubicBezTo>
                    <a:pt x="48" y="1"/>
                    <a:pt x="62" y="32"/>
                    <a:pt x="62" y="69"/>
                  </a:cubicBezTo>
                  <a:cubicBezTo>
                    <a:pt x="62" y="107"/>
                    <a:pt x="48" y="136"/>
                    <a:pt x="31" y="136"/>
                  </a:cubicBezTo>
                  <a:cubicBezTo>
                    <a:pt x="13" y="135"/>
                    <a:pt x="0" y="104"/>
                    <a:pt x="0" y="67"/>
                  </a:cubicBezTo>
                  <a:cubicBezTo>
                    <a:pt x="0" y="30"/>
                    <a:pt x="14" y="0"/>
                    <a:pt x="3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3" name="Freeform 560"/>
            <p:cNvSpPr>
              <a:spLocks noEditPoints="1"/>
            </p:cNvSpPr>
            <p:nvPr/>
          </p:nvSpPr>
          <p:spPr bwMode="auto">
            <a:xfrm>
              <a:off x="7612063" y="2876551"/>
              <a:ext cx="392113" cy="863600"/>
            </a:xfrm>
            <a:custGeom>
              <a:avLst/>
              <a:gdLst>
                <a:gd name="T0" fmla="*/ 62 w 122"/>
                <a:gd name="T1" fmla="*/ 1 h 267"/>
                <a:gd name="T2" fmla="*/ 122 w 122"/>
                <a:gd name="T3" fmla="*/ 135 h 267"/>
                <a:gd name="T4" fmla="*/ 60 w 122"/>
                <a:gd name="T5" fmla="*/ 266 h 267"/>
                <a:gd name="T6" fmla="*/ 0 w 122"/>
                <a:gd name="T7" fmla="*/ 131 h 267"/>
                <a:gd name="T8" fmla="*/ 62 w 122"/>
                <a:gd name="T9" fmla="*/ 1 h 267"/>
                <a:gd name="T10" fmla="*/ 61 w 122"/>
                <a:gd name="T11" fmla="*/ 201 h 267"/>
                <a:gd name="T12" fmla="*/ 92 w 122"/>
                <a:gd name="T13" fmla="*/ 134 h 267"/>
                <a:gd name="T14" fmla="*/ 61 w 122"/>
                <a:gd name="T15" fmla="*/ 66 h 267"/>
                <a:gd name="T16" fmla="*/ 30 w 122"/>
                <a:gd name="T17" fmla="*/ 132 h 267"/>
                <a:gd name="T18" fmla="*/ 61 w 122"/>
                <a:gd name="T19" fmla="*/ 20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267">
                  <a:moveTo>
                    <a:pt x="62" y="1"/>
                  </a:moveTo>
                  <a:cubicBezTo>
                    <a:pt x="95" y="2"/>
                    <a:pt x="122" y="62"/>
                    <a:pt x="122" y="135"/>
                  </a:cubicBezTo>
                  <a:cubicBezTo>
                    <a:pt x="122" y="208"/>
                    <a:pt x="94" y="267"/>
                    <a:pt x="60" y="266"/>
                  </a:cubicBezTo>
                  <a:cubicBezTo>
                    <a:pt x="27" y="264"/>
                    <a:pt x="0" y="204"/>
                    <a:pt x="0" y="131"/>
                  </a:cubicBezTo>
                  <a:cubicBezTo>
                    <a:pt x="0" y="58"/>
                    <a:pt x="28" y="0"/>
                    <a:pt x="62" y="1"/>
                  </a:cubicBezTo>
                  <a:close/>
                  <a:moveTo>
                    <a:pt x="61" y="201"/>
                  </a:moveTo>
                  <a:cubicBezTo>
                    <a:pt x="78" y="201"/>
                    <a:pt x="92" y="172"/>
                    <a:pt x="92" y="134"/>
                  </a:cubicBezTo>
                  <a:cubicBezTo>
                    <a:pt x="92" y="97"/>
                    <a:pt x="78" y="66"/>
                    <a:pt x="61" y="66"/>
                  </a:cubicBezTo>
                  <a:cubicBezTo>
                    <a:pt x="44" y="65"/>
                    <a:pt x="30" y="95"/>
                    <a:pt x="30" y="132"/>
                  </a:cubicBezTo>
                  <a:cubicBezTo>
                    <a:pt x="30" y="169"/>
                    <a:pt x="43" y="200"/>
                    <a:pt x="61" y="2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4" name="Freeform 561"/>
            <p:cNvSpPr>
              <a:spLocks noEditPoints="1"/>
            </p:cNvSpPr>
            <p:nvPr/>
          </p:nvSpPr>
          <p:spPr bwMode="auto">
            <a:xfrm>
              <a:off x="7510463" y="2649538"/>
              <a:ext cx="596900" cy="1314450"/>
            </a:xfrm>
            <a:custGeom>
              <a:avLst/>
              <a:gdLst>
                <a:gd name="T0" fmla="*/ 94 w 186"/>
                <a:gd name="T1" fmla="*/ 2 h 406"/>
                <a:gd name="T2" fmla="*/ 186 w 186"/>
                <a:gd name="T3" fmla="*/ 206 h 406"/>
                <a:gd name="T4" fmla="*/ 92 w 186"/>
                <a:gd name="T5" fmla="*/ 405 h 406"/>
                <a:gd name="T6" fmla="*/ 0 w 186"/>
                <a:gd name="T7" fmla="*/ 200 h 406"/>
                <a:gd name="T8" fmla="*/ 94 w 186"/>
                <a:gd name="T9" fmla="*/ 2 h 406"/>
                <a:gd name="T10" fmla="*/ 92 w 186"/>
                <a:gd name="T11" fmla="*/ 336 h 406"/>
                <a:gd name="T12" fmla="*/ 154 w 186"/>
                <a:gd name="T13" fmla="*/ 205 h 406"/>
                <a:gd name="T14" fmla="*/ 94 w 186"/>
                <a:gd name="T15" fmla="*/ 71 h 406"/>
                <a:gd name="T16" fmla="*/ 32 w 186"/>
                <a:gd name="T17" fmla="*/ 201 h 406"/>
                <a:gd name="T18" fmla="*/ 92 w 186"/>
                <a:gd name="T19" fmla="*/ 33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406">
                  <a:moveTo>
                    <a:pt x="94" y="2"/>
                  </a:moveTo>
                  <a:cubicBezTo>
                    <a:pt x="145" y="4"/>
                    <a:pt x="186" y="95"/>
                    <a:pt x="186" y="206"/>
                  </a:cubicBezTo>
                  <a:cubicBezTo>
                    <a:pt x="185" y="318"/>
                    <a:pt x="143" y="406"/>
                    <a:pt x="92" y="405"/>
                  </a:cubicBezTo>
                  <a:cubicBezTo>
                    <a:pt x="41" y="403"/>
                    <a:pt x="0" y="311"/>
                    <a:pt x="0" y="200"/>
                  </a:cubicBezTo>
                  <a:cubicBezTo>
                    <a:pt x="1" y="89"/>
                    <a:pt x="43" y="0"/>
                    <a:pt x="94" y="2"/>
                  </a:cubicBezTo>
                  <a:close/>
                  <a:moveTo>
                    <a:pt x="92" y="336"/>
                  </a:moveTo>
                  <a:cubicBezTo>
                    <a:pt x="126" y="337"/>
                    <a:pt x="154" y="278"/>
                    <a:pt x="154" y="205"/>
                  </a:cubicBezTo>
                  <a:cubicBezTo>
                    <a:pt x="154" y="132"/>
                    <a:pt x="127" y="72"/>
                    <a:pt x="94" y="71"/>
                  </a:cubicBezTo>
                  <a:cubicBezTo>
                    <a:pt x="60" y="70"/>
                    <a:pt x="32" y="128"/>
                    <a:pt x="32" y="201"/>
                  </a:cubicBezTo>
                  <a:cubicBezTo>
                    <a:pt x="32" y="274"/>
                    <a:pt x="59" y="334"/>
                    <a:pt x="92" y="336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5" name="Freeform 562"/>
            <p:cNvSpPr>
              <a:spLocks noEditPoints="1"/>
            </p:cNvSpPr>
            <p:nvPr/>
          </p:nvSpPr>
          <p:spPr bwMode="auto">
            <a:xfrm>
              <a:off x="7362826" y="2327276"/>
              <a:ext cx="892175" cy="1962150"/>
            </a:xfrm>
            <a:custGeom>
              <a:avLst/>
              <a:gdLst>
                <a:gd name="T0" fmla="*/ 140 w 278"/>
                <a:gd name="T1" fmla="*/ 2 h 607"/>
                <a:gd name="T2" fmla="*/ 277 w 278"/>
                <a:gd name="T3" fmla="*/ 308 h 607"/>
                <a:gd name="T4" fmla="*/ 138 w 278"/>
                <a:gd name="T5" fmla="*/ 604 h 607"/>
                <a:gd name="T6" fmla="*/ 0 w 278"/>
                <a:gd name="T7" fmla="*/ 298 h 607"/>
                <a:gd name="T8" fmla="*/ 140 w 278"/>
                <a:gd name="T9" fmla="*/ 2 h 607"/>
                <a:gd name="T10" fmla="*/ 138 w 278"/>
                <a:gd name="T11" fmla="*/ 505 h 607"/>
                <a:gd name="T12" fmla="*/ 232 w 278"/>
                <a:gd name="T13" fmla="*/ 306 h 607"/>
                <a:gd name="T14" fmla="*/ 140 w 278"/>
                <a:gd name="T15" fmla="*/ 102 h 607"/>
                <a:gd name="T16" fmla="*/ 46 w 278"/>
                <a:gd name="T17" fmla="*/ 300 h 607"/>
                <a:gd name="T18" fmla="*/ 138 w 278"/>
                <a:gd name="T19" fmla="*/ 505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" h="607">
                  <a:moveTo>
                    <a:pt x="140" y="2"/>
                  </a:moveTo>
                  <a:cubicBezTo>
                    <a:pt x="217" y="5"/>
                    <a:pt x="278" y="142"/>
                    <a:pt x="277" y="308"/>
                  </a:cubicBezTo>
                  <a:cubicBezTo>
                    <a:pt x="277" y="474"/>
                    <a:pt x="214" y="607"/>
                    <a:pt x="138" y="604"/>
                  </a:cubicBezTo>
                  <a:cubicBezTo>
                    <a:pt x="61" y="601"/>
                    <a:pt x="0" y="464"/>
                    <a:pt x="0" y="298"/>
                  </a:cubicBezTo>
                  <a:cubicBezTo>
                    <a:pt x="1" y="132"/>
                    <a:pt x="64" y="0"/>
                    <a:pt x="140" y="2"/>
                  </a:cubicBezTo>
                  <a:close/>
                  <a:moveTo>
                    <a:pt x="138" y="505"/>
                  </a:moveTo>
                  <a:cubicBezTo>
                    <a:pt x="189" y="506"/>
                    <a:pt x="231" y="418"/>
                    <a:pt x="232" y="306"/>
                  </a:cubicBezTo>
                  <a:cubicBezTo>
                    <a:pt x="232" y="195"/>
                    <a:pt x="191" y="104"/>
                    <a:pt x="140" y="102"/>
                  </a:cubicBezTo>
                  <a:cubicBezTo>
                    <a:pt x="89" y="100"/>
                    <a:pt x="47" y="189"/>
                    <a:pt x="46" y="300"/>
                  </a:cubicBezTo>
                  <a:cubicBezTo>
                    <a:pt x="46" y="411"/>
                    <a:pt x="87" y="503"/>
                    <a:pt x="138" y="50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6" name="Freeform 563"/>
            <p:cNvSpPr>
              <a:spLocks/>
            </p:cNvSpPr>
            <p:nvPr/>
          </p:nvSpPr>
          <p:spPr bwMode="auto">
            <a:xfrm>
              <a:off x="7812088" y="2093913"/>
              <a:ext cx="609600" cy="2425700"/>
            </a:xfrm>
            <a:custGeom>
              <a:avLst/>
              <a:gdLst>
                <a:gd name="T0" fmla="*/ 18 w 190"/>
                <a:gd name="T1" fmla="*/ 750 h 750"/>
                <a:gd name="T2" fmla="*/ 0 w 190"/>
                <a:gd name="T3" fmla="*/ 750 h 750"/>
                <a:gd name="T4" fmla="*/ 172 w 190"/>
                <a:gd name="T5" fmla="*/ 381 h 750"/>
                <a:gd name="T6" fmla="*/ 1 w 190"/>
                <a:gd name="T7" fmla="*/ 0 h 750"/>
                <a:gd name="T8" fmla="*/ 18 w 190"/>
                <a:gd name="T9" fmla="*/ 0 h 750"/>
                <a:gd name="T10" fmla="*/ 189 w 190"/>
                <a:gd name="T11" fmla="*/ 381 h 750"/>
                <a:gd name="T12" fmla="*/ 18 w 190"/>
                <a:gd name="T13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750">
                  <a:moveTo>
                    <a:pt x="18" y="750"/>
                  </a:moveTo>
                  <a:cubicBezTo>
                    <a:pt x="12" y="750"/>
                    <a:pt x="6" y="750"/>
                    <a:pt x="0" y="750"/>
                  </a:cubicBezTo>
                  <a:cubicBezTo>
                    <a:pt x="94" y="750"/>
                    <a:pt x="171" y="586"/>
                    <a:pt x="172" y="381"/>
                  </a:cubicBezTo>
                  <a:cubicBezTo>
                    <a:pt x="173" y="174"/>
                    <a:pt x="96" y="3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14" y="3"/>
                    <a:pt x="190" y="174"/>
                    <a:pt x="189" y="381"/>
                  </a:cubicBezTo>
                  <a:cubicBezTo>
                    <a:pt x="189" y="586"/>
                    <a:pt x="112" y="750"/>
                    <a:pt x="18" y="7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7" name="Freeform 564"/>
            <p:cNvSpPr>
              <a:spLocks noEditPoints="1"/>
            </p:cNvSpPr>
            <p:nvPr/>
          </p:nvSpPr>
          <p:spPr bwMode="auto">
            <a:xfrm>
              <a:off x="7250113" y="2084388"/>
              <a:ext cx="1117600" cy="2447925"/>
            </a:xfrm>
            <a:custGeom>
              <a:avLst/>
              <a:gdLst>
                <a:gd name="T0" fmla="*/ 176 w 348"/>
                <a:gd name="T1" fmla="*/ 3 h 757"/>
                <a:gd name="T2" fmla="*/ 347 w 348"/>
                <a:gd name="T3" fmla="*/ 384 h 757"/>
                <a:gd name="T4" fmla="*/ 172 w 348"/>
                <a:gd name="T5" fmla="*/ 753 h 757"/>
                <a:gd name="T6" fmla="*/ 1 w 348"/>
                <a:gd name="T7" fmla="*/ 372 h 757"/>
                <a:gd name="T8" fmla="*/ 176 w 348"/>
                <a:gd name="T9" fmla="*/ 3 h 757"/>
                <a:gd name="T10" fmla="*/ 173 w 348"/>
                <a:gd name="T11" fmla="*/ 679 h 757"/>
                <a:gd name="T12" fmla="*/ 312 w 348"/>
                <a:gd name="T13" fmla="*/ 383 h 757"/>
                <a:gd name="T14" fmla="*/ 175 w 348"/>
                <a:gd name="T15" fmla="*/ 77 h 757"/>
                <a:gd name="T16" fmla="*/ 35 w 348"/>
                <a:gd name="T17" fmla="*/ 373 h 757"/>
                <a:gd name="T18" fmla="*/ 173 w 348"/>
                <a:gd name="T19" fmla="*/ 67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8" h="757">
                  <a:moveTo>
                    <a:pt x="176" y="3"/>
                  </a:moveTo>
                  <a:cubicBezTo>
                    <a:pt x="271" y="6"/>
                    <a:pt x="348" y="177"/>
                    <a:pt x="347" y="384"/>
                  </a:cubicBezTo>
                  <a:cubicBezTo>
                    <a:pt x="346" y="591"/>
                    <a:pt x="268" y="757"/>
                    <a:pt x="172" y="753"/>
                  </a:cubicBezTo>
                  <a:cubicBezTo>
                    <a:pt x="77" y="750"/>
                    <a:pt x="0" y="579"/>
                    <a:pt x="1" y="372"/>
                  </a:cubicBezTo>
                  <a:cubicBezTo>
                    <a:pt x="2" y="165"/>
                    <a:pt x="80" y="0"/>
                    <a:pt x="176" y="3"/>
                  </a:cubicBezTo>
                  <a:close/>
                  <a:moveTo>
                    <a:pt x="173" y="679"/>
                  </a:moveTo>
                  <a:cubicBezTo>
                    <a:pt x="249" y="681"/>
                    <a:pt x="312" y="549"/>
                    <a:pt x="312" y="383"/>
                  </a:cubicBezTo>
                  <a:cubicBezTo>
                    <a:pt x="313" y="217"/>
                    <a:pt x="252" y="80"/>
                    <a:pt x="175" y="77"/>
                  </a:cubicBezTo>
                  <a:cubicBezTo>
                    <a:pt x="99" y="75"/>
                    <a:pt x="36" y="207"/>
                    <a:pt x="35" y="373"/>
                  </a:cubicBezTo>
                  <a:cubicBezTo>
                    <a:pt x="35" y="539"/>
                    <a:pt x="96" y="676"/>
                    <a:pt x="173" y="679"/>
                  </a:cubicBezTo>
                </a:path>
              </a:pathLst>
            </a:custGeom>
            <a:gradFill flip="none" rotWithShape="1">
              <a:gsLst>
                <a:gs pos="53400">
                  <a:schemeClr val="accent3">
                    <a:lumMod val="75000"/>
                  </a:schemeClr>
                </a:gs>
                <a:gs pos="0">
                  <a:schemeClr val="accent3">
                    <a:lumMod val="5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4637523" y="2541750"/>
            <a:ext cx="540068" cy="1265912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229" name="Parallelogram 228"/>
          <p:cNvSpPr/>
          <p:nvPr/>
        </p:nvSpPr>
        <p:spPr>
          <a:xfrm rot="5400000">
            <a:off x="4248673" y="2875885"/>
            <a:ext cx="1386316" cy="477237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230" name="Pentagon 229"/>
          <p:cNvSpPr/>
          <p:nvPr/>
        </p:nvSpPr>
        <p:spPr>
          <a:xfrm>
            <a:off x="4703211" y="2421345"/>
            <a:ext cx="1847978" cy="1267084"/>
          </a:xfrm>
          <a:prstGeom prst="homePlate">
            <a:avLst>
              <a:gd name="adj" fmla="val 56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231" name="Chevron 230"/>
          <p:cNvSpPr/>
          <p:nvPr/>
        </p:nvSpPr>
        <p:spPr>
          <a:xfrm>
            <a:off x="14381" y="1907711"/>
            <a:ext cx="444722" cy="634038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1543435" y="2005076"/>
            <a:ext cx="1985552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47500" lnSpcReduction="20000"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Objective A Up to date FGS audited on timely basis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577075" y="2580658"/>
            <a:ext cx="1969018" cy="608894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Objective B High quality financial audits in accordance with national/international standards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7138" y="3250561"/>
            <a:ext cx="1794510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47500" lnSpcReduction="20000"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Objective C  High quality performance audits 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550638" y="3894377"/>
            <a:ext cx="1794510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55000" lnSpcReduction="20000"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Objective D  SAIs audited annually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568086" y="2779663"/>
            <a:ext cx="1794510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40000" lnSpcReduction="20000"/>
          </a:bodyPr>
          <a:lstStyle/>
          <a:p>
            <a:pPr algn="ctr"/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 Quality Audits </a:t>
            </a:r>
          </a:p>
          <a:p>
            <a:pPr algn="ctr"/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completed in a </a:t>
            </a:r>
          </a:p>
          <a:p>
            <a:pPr algn="ctr"/>
            <a:r>
              <a:rPr lang="en-US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timely manner</a:t>
            </a:r>
            <a:endParaRPr lang="en-US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7333246" y="2012213"/>
            <a:ext cx="1794510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2500" dirty="0" smtClean="0">
                <a:solidFill>
                  <a:schemeClr val="accent3"/>
                </a:solidFill>
              </a:rPr>
              <a:t>Outcome</a:t>
            </a:r>
            <a:endParaRPr lang="en-US" sz="2500" dirty="0">
              <a:solidFill>
                <a:schemeClr val="accent3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7317001" y="2418167"/>
            <a:ext cx="1827000" cy="1440395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92500" lnSpcReduction="10000"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provide government with reliable and accurate information about the financial position of government to make informed decisions for its citizens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342409" y="4913185"/>
            <a:ext cx="6879066" cy="132206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focus for this presentation is to get an update on the Status of Financial Statements of Government (FSG) audits in the Pacific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342409" y="4690286"/>
            <a:ext cx="684812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2735395" y="761039"/>
            <a:ext cx="5396753" cy="6370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Strategic Priority 3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2" name="Picture 2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57" y="2012213"/>
            <a:ext cx="356648" cy="411516"/>
          </a:xfrm>
          <a:prstGeom prst="rect">
            <a:avLst/>
          </a:prstGeom>
        </p:spPr>
      </p:pic>
      <p:pic>
        <p:nvPicPr>
          <p:cNvPr id="243" name="Picture 2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23" y="2623410"/>
            <a:ext cx="411516" cy="466385"/>
          </a:xfrm>
          <a:prstGeom prst="rect">
            <a:avLst/>
          </a:prstGeom>
        </p:spPr>
      </p:pic>
      <p:pic>
        <p:nvPicPr>
          <p:cNvPr id="244" name="Picture 2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33" y="3299456"/>
            <a:ext cx="312753" cy="373108"/>
          </a:xfrm>
          <a:prstGeom prst="rect">
            <a:avLst/>
          </a:prstGeom>
        </p:spPr>
      </p:pic>
      <p:pic>
        <p:nvPicPr>
          <p:cNvPr id="245" name="Picture 2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8" y="3903858"/>
            <a:ext cx="532227" cy="4938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95" y="32567"/>
            <a:ext cx="1157800" cy="109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228" grpId="0" animBg="1"/>
      <p:bldP spid="229" grpId="0" animBg="1"/>
      <p:bldP spid="230" grpId="0" animBg="1"/>
      <p:bldP spid="231" grpId="0" animBg="1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rc 43"/>
          <p:cNvSpPr/>
          <p:nvPr/>
        </p:nvSpPr>
        <p:spPr>
          <a:xfrm>
            <a:off x="3271612" y="1131418"/>
            <a:ext cx="3099560" cy="3099560"/>
          </a:xfrm>
          <a:prstGeom prst="arc">
            <a:avLst>
              <a:gd name="adj1" fmla="val 17498539"/>
              <a:gd name="adj2" fmla="val 0"/>
            </a:avLst>
          </a:prstGeom>
          <a:ln w="117475">
            <a:solidFill>
              <a:schemeClr val="tx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5400000">
            <a:off x="3271611" y="1885157"/>
            <a:ext cx="3099560" cy="3099560"/>
          </a:xfrm>
          <a:prstGeom prst="arc">
            <a:avLst>
              <a:gd name="adj1" fmla="val 17369989"/>
              <a:gd name="adj2" fmla="val 0"/>
            </a:avLst>
          </a:prstGeom>
          <a:ln w="117475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0800000">
            <a:off x="2602476" y="1885156"/>
            <a:ext cx="3099560" cy="3099560"/>
          </a:xfrm>
          <a:prstGeom prst="arc">
            <a:avLst>
              <a:gd name="adj1" fmla="val 17199593"/>
              <a:gd name="adj2" fmla="val 0"/>
            </a:avLst>
          </a:prstGeom>
          <a:ln w="117475">
            <a:solidFill>
              <a:schemeClr val="accent5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16200000">
            <a:off x="2602476" y="1131418"/>
            <a:ext cx="3099560" cy="3099560"/>
          </a:xfrm>
          <a:prstGeom prst="arc">
            <a:avLst>
              <a:gd name="adj1" fmla="val 17448247"/>
              <a:gd name="adj2" fmla="val 0"/>
            </a:avLst>
          </a:prstGeom>
          <a:ln w="117475">
            <a:solidFill>
              <a:schemeClr val="accent6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383275" y="1762096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O4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009823" y="823770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O1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921238" y="3615680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O2 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306220" y="4554008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O3 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2963964" y="1477522"/>
            <a:ext cx="3130325" cy="3130325"/>
            <a:chOff x="4204530" y="1726249"/>
            <a:chExt cx="3478139" cy="3478139"/>
          </a:xfrm>
          <a:effectLst>
            <a:outerShdw blurRad="901700" dist="203200" dir="3120000" algn="ctr" rotWithShape="0">
              <a:srgbClr val="000000">
                <a:alpha val="47000"/>
              </a:srgbClr>
            </a:outerShdw>
          </a:effectLst>
        </p:grpSpPr>
        <p:sp>
          <p:nvSpPr>
            <p:cNvPr id="77" name="Oval 76"/>
            <p:cNvSpPr/>
            <p:nvPr/>
          </p:nvSpPr>
          <p:spPr>
            <a:xfrm>
              <a:off x="4204530" y="1726249"/>
              <a:ext cx="3478139" cy="347813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506352" y="2028071"/>
              <a:ext cx="2874495" cy="28744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755792" y="2277511"/>
              <a:ext cx="2375615" cy="2375615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961940" y="2483659"/>
              <a:ext cx="1963318" cy="19633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273113" y="2794832"/>
              <a:ext cx="1340973" cy="1340973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6426219" y="722520"/>
            <a:ext cx="1794510" cy="4708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2500" dirty="0" smtClean="0">
                <a:solidFill>
                  <a:schemeClr val="tx2"/>
                </a:solidFill>
              </a:rPr>
              <a:t>Timeliness</a:t>
            </a:r>
            <a:endParaRPr lang="en-US" sz="25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34352" y="1135654"/>
            <a:ext cx="1727898" cy="1052596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Status as at 30 June 2018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19285" y="3520684"/>
            <a:ext cx="1911282" cy="710294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62500" lnSpcReduction="20000"/>
          </a:bodyPr>
          <a:lstStyle/>
          <a:p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2500" dirty="0" smtClean="0">
                <a:solidFill>
                  <a:schemeClr val="accent2"/>
                </a:solidFill>
              </a:rPr>
              <a:t>Financial Reporting Frameworks (FRF)</a:t>
            </a:r>
            <a:endParaRPr lang="en-US" sz="2500" dirty="0">
              <a:solidFill>
                <a:schemeClr val="accent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727420" y="4111712"/>
            <a:ext cx="1727898" cy="1052596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the FRF that auditors are working with?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266468" y="4439974"/>
            <a:ext cx="1847434" cy="627809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85000" lnSpcReduction="20000"/>
          </a:bodyPr>
          <a:lstStyle/>
          <a:p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2500" dirty="0" smtClean="0">
                <a:solidFill>
                  <a:schemeClr val="accent5"/>
                </a:solidFill>
              </a:rPr>
              <a:t>Auditing Standards</a:t>
            </a:r>
            <a:endParaRPr lang="en-US" sz="2500" dirty="0">
              <a:solidFill>
                <a:schemeClr val="accent5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7525" y="5010018"/>
            <a:ext cx="1727898" cy="1052596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 Standards?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1955" y="1653212"/>
            <a:ext cx="1786377" cy="632023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85000" lnSpcReduction="20000"/>
          </a:bodyPr>
          <a:lstStyle/>
          <a:p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2500" dirty="0" smtClean="0">
                <a:solidFill>
                  <a:schemeClr val="accent6"/>
                </a:solidFill>
              </a:rPr>
              <a:t>Audit Opinions</a:t>
            </a:r>
            <a:endParaRPr lang="en-US" sz="2500" dirty="0">
              <a:solidFill>
                <a:schemeClr val="accent6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51956" y="2227470"/>
            <a:ext cx="1727898" cy="1052596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 of the audit opinions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301337" y="2710748"/>
            <a:ext cx="462916" cy="586235"/>
            <a:chOff x="304800" y="606426"/>
            <a:chExt cx="1185863" cy="1501775"/>
          </a:xfrm>
          <a:solidFill>
            <a:schemeClr val="bg1"/>
          </a:solidFill>
        </p:grpSpPr>
        <p:sp>
          <p:nvSpPr>
            <p:cNvPr id="91" name="Freeform 5"/>
            <p:cNvSpPr>
              <a:spLocks noEditPoints="1"/>
            </p:cNvSpPr>
            <p:nvPr/>
          </p:nvSpPr>
          <p:spPr bwMode="auto">
            <a:xfrm>
              <a:off x="804863" y="700088"/>
              <a:ext cx="185738" cy="187325"/>
            </a:xfrm>
            <a:custGeom>
              <a:avLst/>
              <a:gdLst>
                <a:gd name="T0" fmla="*/ 101 w 203"/>
                <a:gd name="T1" fmla="*/ 203 h 203"/>
                <a:gd name="T2" fmla="*/ 203 w 203"/>
                <a:gd name="T3" fmla="*/ 102 h 203"/>
                <a:gd name="T4" fmla="*/ 101 w 203"/>
                <a:gd name="T5" fmla="*/ 0 h 203"/>
                <a:gd name="T6" fmla="*/ 0 w 203"/>
                <a:gd name="T7" fmla="*/ 102 h 203"/>
                <a:gd name="T8" fmla="*/ 101 w 203"/>
                <a:gd name="T9" fmla="*/ 203 h 203"/>
                <a:gd name="T10" fmla="*/ 101 w 203"/>
                <a:gd name="T11" fmla="*/ 203 h 203"/>
                <a:gd name="T12" fmla="*/ 101 w 203"/>
                <a:gd name="T1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203">
                  <a:moveTo>
                    <a:pt x="101" y="203"/>
                  </a:moveTo>
                  <a:cubicBezTo>
                    <a:pt x="157" y="203"/>
                    <a:pt x="203" y="158"/>
                    <a:pt x="203" y="102"/>
                  </a:cubicBezTo>
                  <a:cubicBezTo>
                    <a:pt x="203" y="46"/>
                    <a:pt x="157" y="0"/>
                    <a:pt x="101" y="0"/>
                  </a:cubicBezTo>
                  <a:cubicBezTo>
                    <a:pt x="45" y="0"/>
                    <a:pt x="0" y="46"/>
                    <a:pt x="0" y="102"/>
                  </a:cubicBezTo>
                  <a:cubicBezTo>
                    <a:pt x="0" y="158"/>
                    <a:pt x="45" y="203"/>
                    <a:pt x="101" y="203"/>
                  </a:cubicBezTo>
                  <a:close/>
                  <a:moveTo>
                    <a:pt x="101" y="203"/>
                  </a:moveTo>
                  <a:cubicBezTo>
                    <a:pt x="101" y="203"/>
                    <a:pt x="101" y="203"/>
                    <a:pt x="101" y="20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2" name="Freeform 6"/>
            <p:cNvSpPr>
              <a:spLocks noEditPoints="1"/>
            </p:cNvSpPr>
            <p:nvPr/>
          </p:nvSpPr>
          <p:spPr bwMode="auto">
            <a:xfrm>
              <a:off x="528638" y="606426"/>
              <a:ext cx="738188" cy="1030288"/>
            </a:xfrm>
            <a:custGeom>
              <a:avLst/>
              <a:gdLst>
                <a:gd name="T0" fmla="*/ 26 w 807"/>
                <a:gd name="T1" fmla="*/ 1114 h 1114"/>
                <a:gd name="T2" fmla="*/ 781 w 807"/>
                <a:gd name="T3" fmla="*/ 1114 h 1114"/>
                <a:gd name="T4" fmla="*/ 807 w 807"/>
                <a:gd name="T5" fmla="*/ 1088 h 1114"/>
                <a:gd name="T6" fmla="*/ 807 w 807"/>
                <a:gd name="T7" fmla="*/ 949 h 1114"/>
                <a:gd name="T8" fmla="*/ 781 w 807"/>
                <a:gd name="T9" fmla="*/ 923 h 1114"/>
                <a:gd name="T10" fmla="*/ 526 w 807"/>
                <a:gd name="T11" fmla="*/ 923 h 1114"/>
                <a:gd name="T12" fmla="*/ 526 w 807"/>
                <a:gd name="T13" fmla="*/ 919 h 1114"/>
                <a:gd name="T14" fmla="*/ 526 w 807"/>
                <a:gd name="T15" fmla="*/ 642 h 1114"/>
                <a:gd name="T16" fmla="*/ 526 w 807"/>
                <a:gd name="T17" fmla="*/ 640 h 1114"/>
                <a:gd name="T18" fmla="*/ 526 w 807"/>
                <a:gd name="T19" fmla="*/ 400 h 1114"/>
                <a:gd name="T20" fmla="*/ 618 w 807"/>
                <a:gd name="T21" fmla="*/ 303 h 1114"/>
                <a:gd name="T22" fmla="*/ 643 w 807"/>
                <a:gd name="T23" fmla="*/ 242 h 1114"/>
                <a:gd name="T24" fmla="*/ 643 w 807"/>
                <a:gd name="T25" fmla="*/ 42 h 1114"/>
                <a:gd name="T26" fmla="*/ 601 w 807"/>
                <a:gd name="T27" fmla="*/ 0 h 1114"/>
                <a:gd name="T28" fmla="*/ 558 w 807"/>
                <a:gd name="T29" fmla="*/ 42 h 1114"/>
                <a:gd name="T30" fmla="*/ 558 w 807"/>
                <a:gd name="T31" fmla="*/ 241 h 1114"/>
                <a:gd name="T32" fmla="*/ 557 w 807"/>
                <a:gd name="T33" fmla="*/ 245 h 1114"/>
                <a:gd name="T34" fmla="*/ 477 w 807"/>
                <a:gd name="T35" fmla="*/ 329 h 1114"/>
                <a:gd name="T36" fmla="*/ 330 w 807"/>
                <a:gd name="T37" fmla="*/ 329 h 1114"/>
                <a:gd name="T38" fmla="*/ 250 w 807"/>
                <a:gd name="T39" fmla="*/ 245 h 1114"/>
                <a:gd name="T40" fmla="*/ 249 w 807"/>
                <a:gd name="T41" fmla="*/ 241 h 1114"/>
                <a:gd name="T42" fmla="*/ 249 w 807"/>
                <a:gd name="T43" fmla="*/ 42 h 1114"/>
                <a:gd name="T44" fmla="*/ 206 w 807"/>
                <a:gd name="T45" fmla="*/ 0 h 1114"/>
                <a:gd name="T46" fmla="*/ 164 w 807"/>
                <a:gd name="T47" fmla="*/ 42 h 1114"/>
                <a:gd name="T48" fmla="*/ 164 w 807"/>
                <a:gd name="T49" fmla="*/ 242 h 1114"/>
                <a:gd name="T50" fmla="*/ 188 w 807"/>
                <a:gd name="T51" fmla="*/ 303 h 1114"/>
                <a:gd name="T52" fmla="*/ 281 w 807"/>
                <a:gd name="T53" fmla="*/ 400 h 1114"/>
                <a:gd name="T54" fmla="*/ 281 w 807"/>
                <a:gd name="T55" fmla="*/ 640 h 1114"/>
                <a:gd name="T56" fmla="*/ 281 w 807"/>
                <a:gd name="T57" fmla="*/ 645 h 1114"/>
                <a:gd name="T58" fmla="*/ 281 w 807"/>
                <a:gd name="T59" fmla="*/ 919 h 1114"/>
                <a:gd name="T60" fmla="*/ 281 w 807"/>
                <a:gd name="T61" fmla="*/ 923 h 1114"/>
                <a:gd name="T62" fmla="*/ 26 w 807"/>
                <a:gd name="T63" fmla="*/ 923 h 1114"/>
                <a:gd name="T64" fmla="*/ 0 w 807"/>
                <a:gd name="T65" fmla="*/ 949 h 1114"/>
                <a:gd name="T66" fmla="*/ 0 w 807"/>
                <a:gd name="T67" fmla="*/ 1088 h 1114"/>
                <a:gd name="T68" fmla="*/ 26 w 807"/>
                <a:gd name="T69" fmla="*/ 1114 h 1114"/>
                <a:gd name="T70" fmla="*/ 384 w 807"/>
                <a:gd name="T71" fmla="*/ 919 h 1114"/>
                <a:gd name="T72" fmla="*/ 384 w 807"/>
                <a:gd name="T73" fmla="*/ 664 h 1114"/>
                <a:gd name="T74" fmla="*/ 424 w 807"/>
                <a:gd name="T75" fmla="*/ 664 h 1114"/>
                <a:gd name="T76" fmla="*/ 424 w 807"/>
                <a:gd name="T77" fmla="*/ 919 h 1114"/>
                <a:gd name="T78" fmla="*/ 424 w 807"/>
                <a:gd name="T79" fmla="*/ 923 h 1114"/>
                <a:gd name="T80" fmla="*/ 384 w 807"/>
                <a:gd name="T81" fmla="*/ 923 h 1114"/>
                <a:gd name="T82" fmla="*/ 384 w 807"/>
                <a:gd name="T83" fmla="*/ 919 h 1114"/>
                <a:gd name="T84" fmla="*/ 384 w 807"/>
                <a:gd name="T85" fmla="*/ 919 h 1114"/>
                <a:gd name="T86" fmla="*/ 384 w 807"/>
                <a:gd name="T87" fmla="*/ 919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7" h="1114">
                  <a:moveTo>
                    <a:pt x="26" y="1114"/>
                  </a:moveTo>
                  <a:cubicBezTo>
                    <a:pt x="781" y="1114"/>
                    <a:pt x="781" y="1114"/>
                    <a:pt x="781" y="1114"/>
                  </a:cubicBezTo>
                  <a:cubicBezTo>
                    <a:pt x="795" y="1114"/>
                    <a:pt x="807" y="1102"/>
                    <a:pt x="807" y="1088"/>
                  </a:cubicBezTo>
                  <a:cubicBezTo>
                    <a:pt x="807" y="949"/>
                    <a:pt x="807" y="949"/>
                    <a:pt x="807" y="949"/>
                  </a:cubicBezTo>
                  <a:cubicBezTo>
                    <a:pt x="807" y="935"/>
                    <a:pt x="795" y="923"/>
                    <a:pt x="781" y="923"/>
                  </a:cubicBezTo>
                  <a:cubicBezTo>
                    <a:pt x="526" y="923"/>
                    <a:pt x="526" y="923"/>
                    <a:pt x="526" y="923"/>
                  </a:cubicBezTo>
                  <a:cubicBezTo>
                    <a:pt x="526" y="922"/>
                    <a:pt x="526" y="921"/>
                    <a:pt x="526" y="919"/>
                  </a:cubicBezTo>
                  <a:cubicBezTo>
                    <a:pt x="526" y="642"/>
                    <a:pt x="526" y="642"/>
                    <a:pt x="526" y="642"/>
                  </a:cubicBezTo>
                  <a:cubicBezTo>
                    <a:pt x="526" y="641"/>
                    <a:pt x="526" y="641"/>
                    <a:pt x="526" y="640"/>
                  </a:cubicBezTo>
                  <a:cubicBezTo>
                    <a:pt x="526" y="400"/>
                    <a:pt x="526" y="400"/>
                    <a:pt x="526" y="400"/>
                  </a:cubicBezTo>
                  <a:cubicBezTo>
                    <a:pt x="618" y="303"/>
                    <a:pt x="618" y="303"/>
                    <a:pt x="618" y="303"/>
                  </a:cubicBezTo>
                  <a:cubicBezTo>
                    <a:pt x="633" y="288"/>
                    <a:pt x="643" y="263"/>
                    <a:pt x="643" y="242"/>
                  </a:cubicBezTo>
                  <a:cubicBezTo>
                    <a:pt x="643" y="42"/>
                    <a:pt x="643" y="42"/>
                    <a:pt x="643" y="42"/>
                  </a:cubicBezTo>
                  <a:cubicBezTo>
                    <a:pt x="643" y="19"/>
                    <a:pt x="624" y="0"/>
                    <a:pt x="601" y="0"/>
                  </a:cubicBezTo>
                  <a:cubicBezTo>
                    <a:pt x="577" y="0"/>
                    <a:pt x="558" y="19"/>
                    <a:pt x="558" y="42"/>
                  </a:cubicBezTo>
                  <a:cubicBezTo>
                    <a:pt x="558" y="241"/>
                    <a:pt x="558" y="241"/>
                    <a:pt x="558" y="241"/>
                  </a:cubicBezTo>
                  <a:cubicBezTo>
                    <a:pt x="558" y="243"/>
                    <a:pt x="557" y="245"/>
                    <a:pt x="557" y="245"/>
                  </a:cubicBezTo>
                  <a:cubicBezTo>
                    <a:pt x="477" y="329"/>
                    <a:pt x="477" y="329"/>
                    <a:pt x="477" y="329"/>
                  </a:cubicBezTo>
                  <a:cubicBezTo>
                    <a:pt x="330" y="329"/>
                    <a:pt x="330" y="329"/>
                    <a:pt x="330" y="329"/>
                  </a:cubicBezTo>
                  <a:cubicBezTo>
                    <a:pt x="250" y="245"/>
                    <a:pt x="250" y="245"/>
                    <a:pt x="250" y="245"/>
                  </a:cubicBezTo>
                  <a:cubicBezTo>
                    <a:pt x="250" y="245"/>
                    <a:pt x="249" y="243"/>
                    <a:pt x="249" y="241"/>
                  </a:cubicBezTo>
                  <a:cubicBezTo>
                    <a:pt x="249" y="42"/>
                    <a:pt x="249" y="42"/>
                    <a:pt x="249" y="42"/>
                  </a:cubicBezTo>
                  <a:cubicBezTo>
                    <a:pt x="249" y="19"/>
                    <a:pt x="230" y="0"/>
                    <a:pt x="206" y="0"/>
                  </a:cubicBezTo>
                  <a:cubicBezTo>
                    <a:pt x="183" y="0"/>
                    <a:pt x="164" y="19"/>
                    <a:pt x="164" y="42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4" y="263"/>
                    <a:pt x="174" y="288"/>
                    <a:pt x="188" y="303"/>
                  </a:cubicBezTo>
                  <a:cubicBezTo>
                    <a:pt x="281" y="400"/>
                    <a:pt x="281" y="400"/>
                    <a:pt x="281" y="400"/>
                  </a:cubicBezTo>
                  <a:cubicBezTo>
                    <a:pt x="281" y="640"/>
                    <a:pt x="281" y="640"/>
                    <a:pt x="281" y="640"/>
                  </a:cubicBezTo>
                  <a:cubicBezTo>
                    <a:pt x="281" y="642"/>
                    <a:pt x="281" y="643"/>
                    <a:pt x="281" y="645"/>
                  </a:cubicBezTo>
                  <a:cubicBezTo>
                    <a:pt x="281" y="919"/>
                    <a:pt x="281" y="919"/>
                    <a:pt x="281" y="919"/>
                  </a:cubicBezTo>
                  <a:cubicBezTo>
                    <a:pt x="281" y="921"/>
                    <a:pt x="281" y="922"/>
                    <a:pt x="281" y="923"/>
                  </a:cubicBezTo>
                  <a:cubicBezTo>
                    <a:pt x="26" y="923"/>
                    <a:pt x="26" y="923"/>
                    <a:pt x="26" y="923"/>
                  </a:cubicBezTo>
                  <a:cubicBezTo>
                    <a:pt x="12" y="923"/>
                    <a:pt x="0" y="935"/>
                    <a:pt x="0" y="949"/>
                  </a:cubicBezTo>
                  <a:cubicBezTo>
                    <a:pt x="0" y="1088"/>
                    <a:pt x="0" y="1088"/>
                    <a:pt x="0" y="1088"/>
                  </a:cubicBezTo>
                  <a:cubicBezTo>
                    <a:pt x="0" y="1102"/>
                    <a:pt x="12" y="1114"/>
                    <a:pt x="26" y="1114"/>
                  </a:cubicBezTo>
                  <a:close/>
                  <a:moveTo>
                    <a:pt x="384" y="919"/>
                  </a:moveTo>
                  <a:cubicBezTo>
                    <a:pt x="384" y="664"/>
                    <a:pt x="384" y="664"/>
                    <a:pt x="384" y="664"/>
                  </a:cubicBezTo>
                  <a:cubicBezTo>
                    <a:pt x="424" y="664"/>
                    <a:pt x="424" y="664"/>
                    <a:pt x="424" y="664"/>
                  </a:cubicBezTo>
                  <a:cubicBezTo>
                    <a:pt x="424" y="919"/>
                    <a:pt x="424" y="919"/>
                    <a:pt x="424" y="919"/>
                  </a:cubicBezTo>
                  <a:cubicBezTo>
                    <a:pt x="424" y="921"/>
                    <a:pt x="424" y="922"/>
                    <a:pt x="424" y="923"/>
                  </a:cubicBezTo>
                  <a:cubicBezTo>
                    <a:pt x="384" y="923"/>
                    <a:pt x="384" y="923"/>
                    <a:pt x="384" y="923"/>
                  </a:cubicBezTo>
                  <a:cubicBezTo>
                    <a:pt x="384" y="922"/>
                    <a:pt x="384" y="921"/>
                    <a:pt x="384" y="919"/>
                  </a:cubicBezTo>
                  <a:close/>
                  <a:moveTo>
                    <a:pt x="384" y="919"/>
                  </a:moveTo>
                  <a:cubicBezTo>
                    <a:pt x="384" y="919"/>
                    <a:pt x="384" y="919"/>
                    <a:pt x="384" y="9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3" name="Freeform 7"/>
            <p:cNvSpPr>
              <a:spLocks noEditPoints="1"/>
            </p:cNvSpPr>
            <p:nvPr/>
          </p:nvSpPr>
          <p:spPr bwMode="auto">
            <a:xfrm>
              <a:off x="1223963" y="1690688"/>
              <a:ext cx="166688" cy="168275"/>
            </a:xfrm>
            <a:custGeom>
              <a:avLst/>
              <a:gdLst>
                <a:gd name="T0" fmla="*/ 0 w 182"/>
                <a:gd name="T1" fmla="*/ 91 h 182"/>
                <a:gd name="T2" fmla="*/ 91 w 182"/>
                <a:gd name="T3" fmla="*/ 182 h 182"/>
                <a:gd name="T4" fmla="*/ 182 w 182"/>
                <a:gd name="T5" fmla="*/ 91 h 182"/>
                <a:gd name="T6" fmla="*/ 91 w 182"/>
                <a:gd name="T7" fmla="*/ 0 h 182"/>
                <a:gd name="T8" fmla="*/ 0 w 182"/>
                <a:gd name="T9" fmla="*/ 91 h 182"/>
                <a:gd name="T10" fmla="*/ 0 w 182"/>
                <a:gd name="T11" fmla="*/ 91 h 182"/>
                <a:gd name="T12" fmla="*/ 0 w 182"/>
                <a:gd name="T13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" h="182">
                  <a:moveTo>
                    <a:pt x="0" y="91"/>
                  </a:moveTo>
                  <a:cubicBezTo>
                    <a:pt x="0" y="142"/>
                    <a:pt x="41" y="182"/>
                    <a:pt x="91" y="182"/>
                  </a:cubicBezTo>
                  <a:cubicBezTo>
                    <a:pt x="142" y="182"/>
                    <a:pt x="182" y="142"/>
                    <a:pt x="182" y="91"/>
                  </a:cubicBezTo>
                  <a:cubicBezTo>
                    <a:pt x="182" y="41"/>
                    <a:pt x="142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lose/>
                  <a:moveTo>
                    <a:pt x="0" y="91"/>
                  </a:moveTo>
                  <a:cubicBezTo>
                    <a:pt x="0" y="91"/>
                    <a:pt x="0" y="91"/>
                    <a:pt x="0" y="9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4" name="Freeform 8"/>
            <p:cNvSpPr>
              <a:spLocks noEditPoints="1"/>
            </p:cNvSpPr>
            <p:nvPr/>
          </p:nvSpPr>
          <p:spPr bwMode="auto">
            <a:xfrm>
              <a:off x="1130300" y="1870076"/>
              <a:ext cx="360363" cy="238125"/>
            </a:xfrm>
            <a:custGeom>
              <a:avLst/>
              <a:gdLst>
                <a:gd name="T0" fmla="*/ 384 w 394"/>
                <a:gd name="T1" fmla="*/ 186 h 257"/>
                <a:gd name="T2" fmla="*/ 298 w 394"/>
                <a:gd name="T3" fmla="*/ 21 h 257"/>
                <a:gd name="T4" fmla="*/ 264 w 394"/>
                <a:gd name="T5" fmla="*/ 0 h 257"/>
                <a:gd name="T6" fmla="*/ 128 w 394"/>
                <a:gd name="T7" fmla="*/ 0 h 257"/>
                <a:gd name="T8" fmla="*/ 96 w 394"/>
                <a:gd name="T9" fmla="*/ 21 h 257"/>
                <a:gd name="T10" fmla="*/ 10 w 394"/>
                <a:gd name="T11" fmla="*/ 186 h 257"/>
                <a:gd name="T12" fmla="*/ 26 w 394"/>
                <a:gd name="T13" fmla="*/ 237 h 257"/>
                <a:gd name="T14" fmla="*/ 41 w 394"/>
                <a:gd name="T15" fmla="*/ 242 h 257"/>
                <a:gd name="T16" fmla="*/ 44 w 394"/>
                <a:gd name="T17" fmla="*/ 242 h 257"/>
                <a:gd name="T18" fmla="*/ 78 w 394"/>
                <a:gd name="T19" fmla="*/ 221 h 257"/>
                <a:gd name="T20" fmla="*/ 103 w 394"/>
                <a:gd name="T21" fmla="*/ 174 h 257"/>
                <a:gd name="T22" fmla="*/ 103 w 394"/>
                <a:gd name="T23" fmla="*/ 238 h 257"/>
                <a:gd name="T24" fmla="*/ 122 w 394"/>
                <a:gd name="T25" fmla="*/ 257 h 257"/>
                <a:gd name="T26" fmla="*/ 270 w 394"/>
                <a:gd name="T27" fmla="*/ 257 h 257"/>
                <a:gd name="T28" fmla="*/ 289 w 394"/>
                <a:gd name="T29" fmla="*/ 238 h 257"/>
                <a:gd name="T30" fmla="*/ 289 w 394"/>
                <a:gd name="T31" fmla="*/ 169 h 257"/>
                <a:gd name="T32" fmla="*/ 317 w 394"/>
                <a:gd name="T33" fmla="*/ 221 h 257"/>
                <a:gd name="T34" fmla="*/ 351 w 394"/>
                <a:gd name="T35" fmla="*/ 242 h 257"/>
                <a:gd name="T36" fmla="*/ 353 w 394"/>
                <a:gd name="T37" fmla="*/ 242 h 257"/>
                <a:gd name="T38" fmla="*/ 368 w 394"/>
                <a:gd name="T39" fmla="*/ 237 h 257"/>
                <a:gd name="T40" fmla="*/ 384 w 394"/>
                <a:gd name="T41" fmla="*/ 186 h 257"/>
                <a:gd name="T42" fmla="*/ 384 w 394"/>
                <a:gd name="T43" fmla="*/ 186 h 257"/>
                <a:gd name="T44" fmla="*/ 384 w 394"/>
                <a:gd name="T45" fmla="*/ 18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4" h="257">
                  <a:moveTo>
                    <a:pt x="384" y="186"/>
                  </a:moveTo>
                  <a:cubicBezTo>
                    <a:pt x="298" y="21"/>
                    <a:pt x="298" y="21"/>
                    <a:pt x="298" y="21"/>
                  </a:cubicBezTo>
                  <a:cubicBezTo>
                    <a:pt x="292" y="8"/>
                    <a:pt x="279" y="0"/>
                    <a:pt x="264" y="0"/>
                  </a:cubicBezTo>
                  <a:cubicBezTo>
                    <a:pt x="264" y="0"/>
                    <a:pt x="128" y="0"/>
                    <a:pt x="128" y="0"/>
                  </a:cubicBezTo>
                  <a:cubicBezTo>
                    <a:pt x="114" y="1"/>
                    <a:pt x="102" y="9"/>
                    <a:pt x="96" y="21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0" y="205"/>
                    <a:pt x="7" y="228"/>
                    <a:pt x="26" y="237"/>
                  </a:cubicBezTo>
                  <a:cubicBezTo>
                    <a:pt x="31" y="240"/>
                    <a:pt x="36" y="241"/>
                    <a:pt x="41" y="242"/>
                  </a:cubicBezTo>
                  <a:cubicBezTo>
                    <a:pt x="42" y="242"/>
                    <a:pt x="43" y="242"/>
                    <a:pt x="44" y="242"/>
                  </a:cubicBezTo>
                  <a:cubicBezTo>
                    <a:pt x="58" y="242"/>
                    <a:pt x="71" y="234"/>
                    <a:pt x="78" y="221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3" y="238"/>
                    <a:pt x="103" y="238"/>
                    <a:pt x="103" y="238"/>
                  </a:cubicBezTo>
                  <a:cubicBezTo>
                    <a:pt x="103" y="249"/>
                    <a:pt x="111" y="257"/>
                    <a:pt x="122" y="257"/>
                  </a:cubicBezTo>
                  <a:cubicBezTo>
                    <a:pt x="270" y="257"/>
                    <a:pt x="270" y="257"/>
                    <a:pt x="270" y="257"/>
                  </a:cubicBezTo>
                  <a:cubicBezTo>
                    <a:pt x="281" y="257"/>
                    <a:pt x="289" y="249"/>
                    <a:pt x="289" y="238"/>
                  </a:cubicBezTo>
                  <a:cubicBezTo>
                    <a:pt x="289" y="169"/>
                    <a:pt x="289" y="169"/>
                    <a:pt x="289" y="169"/>
                  </a:cubicBezTo>
                  <a:cubicBezTo>
                    <a:pt x="317" y="221"/>
                    <a:pt x="317" y="221"/>
                    <a:pt x="317" y="221"/>
                  </a:cubicBezTo>
                  <a:cubicBezTo>
                    <a:pt x="323" y="234"/>
                    <a:pt x="336" y="242"/>
                    <a:pt x="351" y="242"/>
                  </a:cubicBezTo>
                  <a:cubicBezTo>
                    <a:pt x="351" y="242"/>
                    <a:pt x="352" y="242"/>
                    <a:pt x="353" y="242"/>
                  </a:cubicBezTo>
                  <a:cubicBezTo>
                    <a:pt x="359" y="241"/>
                    <a:pt x="364" y="240"/>
                    <a:pt x="368" y="237"/>
                  </a:cubicBezTo>
                  <a:cubicBezTo>
                    <a:pt x="387" y="228"/>
                    <a:pt x="394" y="205"/>
                    <a:pt x="384" y="186"/>
                  </a:cubicBezTo>
                  <a:close/>
                  <a:moveTo>
                    <a:pt x="384" y="186"/>
                  </a:moveTo>
                  <a:cubicBezTo>
                    <a:pt x="384" y="186"/>
                    <a:pt x="384" y="186"/>
                    <a:pt x="384" y="1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5" name="Freeform 9"/>
            <p:cNvSpPr>
              <a:spLocks noEditPoints="1"/>
            </p:cNvSpPr>
            <p:nvPr/>
          </p:nvSpPr>
          <p:spPr bwMode="auto">
            <a:xfrm>
              <a:off x="811213" y="1690688"/>
              <a:ext cx="166688" cy="168275"/>
            </a:xfrm>
            <a:custGeom>
              <a:avLst/>
              <a:gdLst>
                <a:gd name="T0" fmla="*/ 0 w 182"/>
                <a:gd name="T1" fmla="*/ 91 h 182"/>
                <a:gd name="T2" fmla="*/ 91 w 182"/>
                <a:gd name="T3" fmla="*/ 182 h 182"/>
                <a:gd name="T4" fmla="*/ 182 w 182"/>
                <a:gd name="T5" fmla="*/ 91 h 182"/>
                <a:gd name="T6" fmla="*/ 91 w 182"/>
                <a:gd name="T7" fmla="*/ 0 h 182"/>
                <a:gd name="T8" fmla="*/ 0 w 182"/>
                <a:gd name="T9" fmla="*/ 91 h 182"/>
                <a:gd name="T10" fmla="*/ 0 w 182"/>
                <a:gd name="T11" fmla="*/ 91 h 182"/>
                <a:gd name="T12" fmla="*/ 0 w 182"/>
                <a:gd name="T13" fmla="*/ 9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" h="182">
                  <a:moveTo>
                    <a:pt x="0" y="91"/>
                  </a:moveTo>
                  <a:cubicBezTo>
                    <a:pt x="0" y="142"/>
                    <a:pt x="41" y="182"/>
                    <a:pt x="91" y="182"/>
                  </a:cubicBezTo>
                  <a:cubicBezTo>
                    <a:pt x="141" y="182"/>
                    <a:pt x="182" y="142"/>
                    <a:pt x="182" y="91"/>
                  </a:cubicBezTo>
                  <a:cubicBezTo>
                    <a:pt x="182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lose/>
                  <a:moveTo>
                    <a:pt x="0" y="91"/>
                  </a:moveTo>
                  <a:cubicBezTo>
                    <a:pt x="0" y="91"/>
                    <a:pt x="0" y="91"/>
                    <a:pt x="0" y="9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6" name="Freeform 10"/>
            <p:cNvSpPr>
              <a:spLocks noEditPoints="1"/>
            </p:cNvSpPr>
            <p:nvPr/>
          </p:nvSpPr>
          <p:spPr bwMode="auto">
            <a:xfrm>
              <a:off x="717550" y="1870076"/>
              <a:ext cx="361950" cy="238125"/>
            </a:xfrm>
            <a:custGeom>
              <a:avLst/>
              <a:gdLst>
                <a:gd name="T0" fmla="*/ 299 w 395"/>
                <a:gd name="T1" fmla="*/ 21 h 257"/>
                <a:gd name="T2" fmla="*/ 265 w 395"/>
                <a:gd name="T3" fmla="*/ 0 h 257"/>
                <a:gd name="T4" fmla="*/ 128 w 395"/>
                <a:gd name="T5" fmla="*/ 0 h 257"/>
                <a:gd name="T6" fmla="*/ 96 w 395"/>
                <a:gd name="T7" fmla="*/ 21 h 257"/>
                <a:gd name="T8" fmla="*/ 10 w 395"/>
                <a:gd name="T9" fmla="*/ 186 h 257"/>
                <a:gd name="T10" fmla="*/ 26 w 395"/>
                <a:gd name="T11" fmla="*/ 237 h 257"/>
                <a:gd name="T12" fmla="*/ 41 w 395"/>
                <a:gd name="T13" fmla="*/ 242 h 257"/>
                <a:gd name="T14" fmla="*/ 44 w 395"/>
                <a:gd name="T15" fmla="*/ 242 h 257"/>
                <a:gd name="T16" fmla="*/ 78 w 395"/>
                <a:gd name="T17" fmla="*/ 221 h 257"/>
                <a:gd name="T18" fmla="*/ 103 w 395"/>
                <a:gd name="T19" fmla="*/ 174 h 257"/>
                <a:gd name="T20" fmla="*/ 103 w 395"/>
                <a:gd name="T21" fmla="*/ 238 h 257"/>
                <a:gd name="T22" fmla="*/ 122 w 395"/>
                <a:gd name="T23" fmla="*/ 257 h 257"/>
                <a:gd name="T24" fmla="*/ 271 w 395"/>
                <a:gd name="T25" fmla="*/ 257 h 257"/>
                <a:gd name="T26" fmla="*/ 290 w 395"/>
                <a:gd name="T27" fmla="*/ 238 h 257"/>
                <a:gd name="T28" fmla="*/ 290 w 395"/>
                <a:gd name="T29" fmla="*/ 169 h 257"/>
                <a:gd name="T30" fmla="*/ 317 w 395"/>
                <a:gd name="T31" fmla="*/ 221 h 257"/>
                <a:gd name="T32" fmla="*/ 351 w 395"/>
                <a:gd name="T33" fmla="*/ 242 h 257"/>
                <a:gd name="T34" fmla="*/ 354 w 395"/>
                <a:gd name="T35" fmla="*/ 242 h 257"/>
                <a:gd name="T36" fmla="*/ 369 w 395"/>
                <a:gd name="T37" fmla="*/ 237 h 257"/>
                <a:gd name="T38" fmla="*/ 385 w 395"/>
                <a:gd name="T39" fmla="*/ 186 h 257"/>
                <a:gd name="T40" fmla="*/ 299 w 395"/>
                <a:gd name="T41" fmla="*/ 21 h 257"/>
                <a:gd name="T42" fmla="*/ 299 w 395"/>
                <a:gd name="T43" fmla="*/ 21 h 257"/>
                <a:gd name="T44" fmla="*/ 299 w 395"/>
                <a:gd name="T45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5" h="257">
                  <a:moveTo>
                    <a:pt x="299" y="21"/>
                  </a:moveTo>
                  <a:cubicBezTo>
                    <a:pt x="292" y="8"/>
                    <a:pt x="279" y="0"/>
                    <a:pt x="265" y="0"/>
                  </a:cubicBezTo>
                  <a:cubicBezTo>
                    <a:pt x="264" y="0"/>
                    <a:pt x="128" y="0"/>
                    <a:pt x="128" y="0"/>
                  </a:cubicBezTo>
                  <a:cubicBezTo>
                    <a:pt x="115" y="1"/>
                    <a:pt x="103" y="9"/>
                    <a:pt x="96" y="21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0" y="205"/>
                    <a:pt x="8" y="228"/>
                    <a:pt x="26" y="237"/>
                  </a:cubicBezTo>
                  <a:cubicBezTo>
                    <a:pt x="31" y="240"/>
                    <a:pt x="36" y="241"/>
                    <a:pt x="41" y="242"/>
                  </a:cubicBezTo>
                  <a:cubicBezTo>
                    <a:pt x="42" y="242"/>
                    <a:pt x="43" y="242"/>
                    <a:pt x="44" y="242"/>
                  </a:cubicBezTo>
                  <a:cubicBezTo>
                    <a:pt x="59" y="242"/>
                    <a:pt x="72" y="234"/>
                    <a:pt x="78" y="221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3" y="238"/>
                    <a:pt x="103" y="238"/>
                    <a:pt x="103" y="238"/>
                  </a:cubicBezTo>
                  <a:cubicBezTo>
                    <a:pt x="103" y="249"/>
                    <a:pt x="112" y="257"/>
                    <a:pt x="122" y="257"/>
                  </a:cubicBezTo>
                  <a:cubicBezTo>
                    <a:pt x="271" y="257"/>
                    <a:pt x="271" y="257"/>
                    <a:pt x="271" y="257"/>
                  </a:cubicBezTo>
                  <a:cubicBezTo>
                    <a:pt x="281" y="257"/>
                    <a:pt x="290" y="249"/>
                    <a:pt x="290" y="238"/>
                  </a:cubicBezTo>
                  <a:cubicBezTo>
                    <a:pt x="290" y="169"/>
                    <a:pt x="290" y="169"/>
                    <a:pt x="290" y="169"/>
                  </a:cubicBezTo>
                  <a:cubicBezTo>
                    <a:pt x="317" y="221"/>
                    <a:pt x="317" y="221"/>
                    <a:pt x="317" y="221"/>
                  </a:cubicBezTo>
                  <a:cubicBezTo>
                    <a:pt x="324" y="234"/>
                    <a:pt x="337" y="242"/>
                    <a:pt x="351" y="242"/>
                  </a:cubicBezTo>
                  <a:cubicBezTo>
                    <a:pt x="352" y="242"/>
                    <a:pt x="353" y="242"/>
                    <a:pt x="354" y="242"/>
                  </a:cubicBezTo>
                  <a:cubicBezTo>
                    <a:pt x="359" y="241"/>
                    <a:pt x="364" y="240"/>
                    <a:pt x="369" y="237"/>
                  </a:cubicBezTo>
                  <a:cubicBezTo>
                    <a:pt x="387" y="228"/>
                    <a:pt x="395" y="205"/>
                    <a:pt x="385" y="186"/>
                  </a:cubicBezTo>
                  <a:lnTo>
                    <a:pt x="299" y="21"/>
                  </a:lnTo>
                  <a:close/>
                  <a:moveTo>
                    <a:pt x="299" y="21"/>
                  </a:moveTo>
                  <a:cubicBezTo>
                    <a:pt x="299" y="21"/>
                    <a:pt x="299" y="21"/>
                    <a:pt x="299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7" name="Freeform 11"/>
            <p:cNvSpPr>
              <a:spLocks noEditPoints="1"/>
            </p:cNvSpPr>
            <p:nvPr/>
          </p:nvSpPr>
          <p:spPr bwMode="auto">
            <a:xfrm>
              <a:off x="398463" y="1690688"/>
              <a:ext cx="166688" cy="168275"/>
            </a:xfrm>
            <a:custGeom>
              <a:avLst/>
              <a:gdLst>
                <a:gd name="T0" fmla="*/ 91 w 182"/>
                <a:gd name="T1" fmla="*/ 182 h 182"/>
                <a:gd name="T2" fmla="*/ 182 w 182"/>
                <a:gd name="T3" fmla="*/ 91 h 182"/>
                <a:gd name="T4" fmla="*/ 91 w 182"/>
                <a:gd name="T5" fmla="*/ 0 h 182"/>
                <a:gd name="T6" fmla="*/ 0 w 182"/>
                <a:gd name="T7" fmla="*/ 91 h 182"/>
                <a:gd name="T8" fmla="*/ 91 w 182"/>
                <a:gd name="T9" fmla="*/ 182 h 182"/>
                <a:gd name="T10" fmla="*/ 91 w 182"/>
                <a:gd name="T11" fmla="*/ 182 h 182"/>
                <a:gd name="T12" fmla="*/ 91 w 182"/>
                <a:gd name="T1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" h="182">
                  <a:moveTo>
                    <a:pt x="91" y="182"/>
                  </a:moveTo>
                  <a:cubicBezTo>
                    <a:pt x="141" y="182"/>
                    <a:pt x="182" y="142"/>
                    <a:pt x="182" y="91"/>
                  </a:cubicBezTo>
                  <a:cubicBezTo>
                    <a:pt x="182" y="41"/>
                    <a:pt x="141" y="0"/>
                    <a:pt x="91" y="0"/>
                  </a:cubicBezTo>
                  <a:cubicBezTo>
                    <a:pt x="41" y="0"/>
                    <a:pt x="0" y="41"/>
                    <a:pt x="0" y="91"/>
                  </a:cubicBezTo>
                  <a:cubicBezTo>
                    <a:pt x="0" y="142"/>
                    <a:pt x="41" y="182"/>
                    <a:pt x="91" y="182"/>
                  </a:cubicBezTo>
                  <a:close/>
                  <a:moveTo>
                    <a:pt x="91" y="182"/>
                  </a:moveTo>
                  <a:cubicBezTo>
                    <a:pt x="91" y="182"/>
                    <a:pt x="91" y="182"/>
                    <a:pt x="91" y="1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98" name="Freeform 12"/>
            <p:cNvSpPr>
              <a:spLocks noEditPoints="1"/>
            </p:cNvSpPr>
            <p:nvPr/>
          </p:nvSpPr>
          <p:spPr bwMode="auto">
            <a:xfrm>
              <a:off x="304800" y="1870076"/>
              <a:ext cx="357188" cy="238125"/>
            </a:xfrm>
            <a:custGeom>
              <a:avLst/>
              <a:gdLst>
                <a:gd name="T0" fmla="*/ 298 w 390"/>
                <a:gd name="T1" fmla="*/ 21 h 257"/>
                <a:gd name="T2" fmla="*/ 264 w 390"/>
                <a:gd name="T3" fmla="*/ 0 h 257"/>
                <a:gd name="T4" fmla="*/ 127 w 390"/>
                <a:gd name="T5" fmla="*/ 0 h 257"/>
                <a:gd name="T6" fmla="*/ 95 w 390"/>
                <a:gd name="T7" fmla="*/ 21 h 257"/>
                <a:gd name="T8" fmla="*/ 9 w 390"/>
                <a:gd name="T9" fmla="*/ 186 h 257"/>
                <a:gd name="T10" fmla="*/ 26 w 390"/>
                <a:gd name="T11" fmla="*/ 237 h 257"/>
                <a:gd name="T12" fmla="*/ 41 w 390"/>
                <a:gd name="T13" fmla="*/ 242 h 257"/>
                <a:gd name="T14" fmla="*/ 43 w 390"/>
                <a:gd name="T15" fmla="*/ 242 h 257"/>
                <a:gd name="T16" fmla="*/ 77 w 390"/>
                <a:gd name="T17" fmla="*/ 221 h 257"/>
                <a:gd name="T18" fmla="*/ 102 w 390"/>
                <a:gd name="T19" fmla="*/ 174 h 257"/>
                <a:gd name="T20" fmla="*/ 102 w 390"/>
                <a:gd name="T21" fmla="*/ 238 h 257"/>
                <a:gd name="T22" fmla="*/ 121 w 390"/>
                <a:gd name="T23" fmla="*/ 257 h 257"/>
                <a:gd name="T24" fmla="*/ 270 w 390"/>
                <a:gd name="T25" fmla="*/ 257 h 257"/>
                <a:gd name="T26" fmla="*/ 289 w 390"/>
                <a:gd name="T27" fmla="*/ 238 h 257"/>
                <a:gd name="T28" fmla="*/ 289 w 390"/>
                <a:gd name="T29" fmla="*/ 169 h 257"/>
                <a:gd name="T30" fmla="*/ 316 w 390"/>
                <a:gd name="T31" fmla="*/ 221 h 257"/>
                <a:gd name="T32" fmla="*/ 350 w 390"/>
                <a:gd name="T33" fmla="*/ 242 h 257"/>
                <a:gd name="T34" fmla="*/ 353 w 390"/>
                <a:gd name="T35" fmla="*/ 242 h 257"/>
                <a:gd name="T36" fmla="*/ 368 w 390"/>
                <a:gd name="T37" fmla="*/ 237 h 257"/>
                <a:gd name="T38" fmla="*/ 387 w 390"/>
                <a:gd name="T39" fmla="*/ 215 h 257"/>
                <a:gd name="T40" fmla="*/ 384 w 390"/>
                <a:gd name="T41" fmla="*/ 186 h 257"/>
                <a:gd name="T42" fmla="*/ 298 w 390"/>
                <a:gd name="T43" fmla="*/ 21 h 257"/>
                <a:gd name="T44" fmla="*/ 298 w 390"/>
                <a:gd name="T45" fmla="*/ 21 h 257"/>
                <a:gd name="T46" fmla="*/ 298 w 390"/>
                <a:gd name="T47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0" h="257">
                  <a:moveTo>
                    <a:pt x="298" y="21"/>
                  </a:moveTo>
                  <a:cubicBezTo>
                    <a:pt x="291" y="8"/>
                    <a:pt x="278" y="0"/>
                    <a:pt x="264" y="0"/>
                  </a:cubicBezTo>
                  <a:cubicBezTo>
                    <a:pt x="263" y="0"/>
                    <a:pt x="127" y="0"/>
                    <a:pt x="127" y="0"/>
                  </a:cubicBezTo>
                  <a:cubicBezTo>
                    <a:pt x="113" y="1"/>
                    <a:pt x="102" y="9"/>
                    <a:pt x="95" y="21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0" y="205"/>
                    <a:pt x="7" y="228"/>
                    <a:pt x="26" y="237"/>
                  </a:cubicBezTo>
                  <a:cubicBezTo>
                    <a:pt x="30" y="240"/>
                    <a:pt x="35" y="241"/>
                    <a:pt x="41" y="242"/>
                  </a:cubicBezTo>
                  <a:cubicBezTo>
                    <a:pt x="41" y="242"/>
                    <a:pt x="42" y="242"/>
                    <a:pt x="43" y="242"/>
                  </a:cubicBezTo>
                  <a:cubicBezTo>
                    <a:pt x="58" y="242"/>
                    <a:pt x="71" y="234"/>
                    <a:pt x="77" y="221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2" y="238"/>
                    <a:pt x="102" y="238"/>
                    <a:pt x="102" y="238"/>
                  </a:cubicBezTo>
                  <a:cubicBezTo>
                    <a:pt x="102" y="249"/>
                    <a:pt x="111" y="257"/>
                    <a:pt x="121" y="257"/>
                  </a:cubicBezTo>
                  <a:cubicBezTo>
                    <a:pt x="270" y="257"/>
                    <a:pt x="270" y="257"/>
                    <a:pt x="270" y="257"/>
                  </a:cubicBezTo>
                  <a:cubicBezTo>
                    <a:pt x="280" y="257"/>
                    <a:pt x="289" y="249"/>
                    <a:pt x="289" y="238"/>
                  </a:cubicBezTo>
                  <a:cubicBezTo>
                    <a:pt x="289" y="169"/>
                    <a:pt x="289" y="169"/>
                    <a:pt x="289" y="169"/>
                  </a:cubicBezTo>
                  <a:cubicBezTo>
                    <a:pt x="316" y="221"/>
                    <a:pt x="316" y="221"/>
                    <a:pt x="316" y="221"/>
                  </a:cubicBezTo>
                  <a:cubicBezTo>
                    <a:pt x="323" y="234"/>
                    <a:pt x="336" y="242"/>
                    <a:pt x="350" y="242"/>
                  </a:cubicBezTo>
                  <a:cubicBezTo>
                    <a:pt x="351" y="242"/>
                    <a:pt x="352" y="242"/>
                    <a:pt x="353" y="242"/>
                  </a:cubicBezTo>
                  <a:cubicBezTo>
                    <a:pt x="358" y="241"/>
                    <a:pt x="363" y="240"/>
                    <a:pt x="368" y="237"/>
                  </a:cubicBezTo>
                  <a:cubicBezTo>
                    <a:pt x="377" y="233"/>
                    <a:pt x="384" y="225"/>
                    <a:pt x="387" y="215"/>
                  </a:cubicBezTo>
                  <a:cubicBezTo>
                    <a:pt x="390" y="205"/>
                    <a:pt x="389" y="195"/>
                    <a:pt x="384" y="186"/>
                  </a:cubicBezTo>
                  <a:lnTo>
                    <a:pt x="298" y="21"/>
                  </a:lnTo>
                  <a:close/>
                  <a:moveTo>
                    <a:pt x="298" y="21"/>
                  </a:moveTo>
                  <a:cubicBezTo>
                    <a:pt x="298" y="21"/>
                    <a:pt x="298" y="21"/>
                    <a:pt x="298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20784106">
            <a:off x="4375366" y="1889890"/>
            <a:ext cx="2002611" cy="972649"/>
            <a:chOff x="12124791" y="3770786"/>
            <a:chExt cx="3478984" cy="1689710"/>
          </a:xfrm>
        </p:grpSpPr>
        <p:sp>
          <p:nvSpPr>
            <p:cNvPr id="104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105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106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107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108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 fontScale="40000" lnSpcReduction="20000"/>
            </a:bodyPr>
            <a:lstStyle/>
            <a:p>
              <a:endParaRPr lang="en-US"/>
            </a:p>
          </p:txBody>
        </p:sp>
        <p:sp>
          <p:nvSpPr>
            <p:cNvPr id="109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 fontScale="25000" lnSpcReduction="20000"/>
            </a:bodyPr>
            <a:lstStyle/>
            <a:p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467411" y="209434"/>
            <a:ext cx="4498009" cy="584170"/>
          </a:xfrm>
          <a:prstGeom prst="rect">
            <a:avLst/>
          </a:prstGeom>
          <a:noFill/>
        </p:spPr>
        <p:txBody>
          <a:bodyPr wrap="square" lIns="75440" tIns="37720" rIns="75440" bIns="37720" rtlCol="0">
            <a:normAutofit fontScale="62500" lnSpcReduction="20000"/>
          </a:bodyPr>
          <a:lstStyle/>
          <a:p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 of Presentation - Indicators</a:t>
            </a:r>
            <a:endParaRPr lang="en-US" sz="3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810" y="2231261"/>
            <a:ext cx="536631" cy="5083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50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3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4" grpId="0" animBg="1"/>
      <p:bldP spid="57" grpId="0" animBg="1"/>
      <p:bldP spid="58" grpId="0" animBg="1"/>
      <p:bldP spid="65" grpId="0" animBg="1"/>
      <p:bldP spid="66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roup 283"/>
          <p:cNvGrpSpPr/>
          <p:nvPr/>
        </p:nvGrpSpPr>
        <p:grpSpPr>
          <a:xfrm>
            <a:off x="8001048" y="1220455"/>
            <a:ext cx="966550" cy="2020106"/>
            <a:chOff x="7250113" y="2084388"/>
            <a:chExt cx="1171575" cy="2447925"/>
          </a:xfrm>
          <a:effectLst>
            <a:outerShdw blurRad="1270000" dist="660400" dir="21540000" sx="109000" sy="109000" algn="ctr" rotWithShape="0">
              <a:srgbClr val="000000">
                <a:alpha val="31000"/>
              </a:srgbClr>
            </a:outerShdw>
          </a:effectLst>
        </p:grpSpPr>
        <p:sp>
          <p:nvSpPr>
            <p:cNvPr id="285" name="Freeform 538"/>
            <p:cNvSpPr>
              <a:spLocks/>
            </p:cNvSpPr>
            <p:nvPr/>
          </p:nvSpPr>
          <p:spPr bwMode="auto">
            <a:xfrm>
              <a:off x="7510463" y="2655888"/>
              <a:ext cx="352425" cy="641350"/>
            </a:xfrm>
            <a:custGeom>
              <a:avLst/>
              <a:gdLst>
                <a:gd name="T0" fmla="*/ 110 w 110"/>
                <a:gd name="T1" fmla="*/ 0 h 198"/>
                <a:gd name="T2" fmla="*/ 18 w 110"/>
                <a:gd name="T3" fmla="*/ 198 h 198"/>
                <a:gd name="T4" fmla="*/ 0 w 110"/>
                <a:gd name="T5" fmla="*/ 198 h 198"/>
                <a:gd name="T6" fmla="*/ 88 w 110"/>
                <a:gd name="T7" fmla="*/ 0 h 198"/>
                <a:gd name="T8" fmla="*/ 105 w 110"/>
                <a:gd name="T9" fmla="*/ 0 h 198"/>
                <a:gd name="T10" fmla="*/ 110 w 110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98">
                  <a:moveTo>
                    <a:pt x="110" y="0"/>
                  </a:moveTo>
                  <a:cubicBezTo>
                    <a:pt x="59" y="0"/>
                    <a:pt x="18" y="88"/>
                    <a:pt x="18" y="198"/>
                  </a:cubicBezTo>
                  <a:cubicBezTo>
                    <a:pt x="12" y="198"/>
                    <a:pt x="6" y="198"/>
                    <a:pt x="0" y="198"/>
                  </a:cubicBezTo>
                  <a:cubicBezTo>
                    <a:pt x="1" y="91"/>
                    <a:pt x="39" y="5"/>
                    <a:pt x="88" y="0"/>
                  </a:cubicBezTo>
                  <a:cubicBezTo>
                    <a:pt x="96" y="0"/>
                    <a:pt x="103" y="0"/>
                    <a:pt x="105" y="0"/>
                  </a:cubicBezTo>
                  <a:cubicBezTo>
                    <a:pt x="107" y="0"/>
                    <a:pt x="108" y="0"/>
                    <a:pt x="11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6" name="Freeform 539"/>
            <p:cNvSpPr>
              <a:spLocks/>
            </p:cNvSpPr>
            <p:nvPr/>
          </p:nvSpPr>
          <p:spPr bwMode="auto">
            <a:xfrm>
              <a:off x="7510463" y="3297238"/>
              <a:ext cx="352425" cy="663575"/>
            </a:xfrm>
            <a:custGeom>
              <a:avLst/>
              <a:gdLst>
                <a:gd name="T0" fmla="*/ 18 w 110"/>
                <a:gd name="T1" fmla="*/ 0 h 205"/>
                <a:gd name="T2" fmla="*/ 110 w 110"/>
                <a:gd name="T3" fmla="*/ 204 h 205"/>
                <a:gd name="T4" fmla="*/ 92 w 110"/>
                <a:gd name="T5" fmla="*/ 205 h 205"/>
                <a:gd name="T6" fmla="*/ 0 w 110"/>
                <a:gd name="T7" fmla="*/ 0 h 205"/>
                <a:gd name="T8" fmla="*/ 18 w 110"/>
                <a:gd name="T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05">
                  <a:moveTo>
                    <a:pt x="18" y="0"/>
                  </a:moveTo>
                  <a:cubicBezTo>
                    <a:pt x="17" y="111"/>
                    <a:pt x="59" y="203"/>
                    <a:pt x="110" y="204"/>
                  </a:cubicBezTo>
                  <a:cubicBezTo>
                    <a:pt x="92" y="205"/>
                    <a:pt x="92" y="205"/>
                    <a:pt x="92" y="205"/>
                  </a:cubicBezTo>
                  <a:cubicBezTo>
                    <a:pt x="41" y="203"/>
                    <a:pt x="0" y="111"/>
                    <a:pt x="0" y="0"/>
                  </a:cubicBezTo>
                  <a:cubicBezTo>
                    <a:pt x="6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7" name="Freeform 540"/>
            <p:cNvSpPr>
              <a:spLocks/>
            </p:cNvSpPr>
            <p:nvPr/>
          </p:nvSpPr>
          <p:spPr bwMode="auto">
            <a:xfrm>
              <a:off x="7612063" y="2879726"/>
              <a:ext cx="250825" cy="857250"/>
            </a:xfrm>
            <a:custGeom>
              <a:avLst/>
              <a:gdLst>
                <a:gd name="T0" fmla="*/ 18 w 78"/>
                <a:gd name="T1" fmla="*/ 130 h 265"/>
                <a:gd name="T2" fmla="*/ 78 w 78"/>
                <a:gd name="T3" fmla="*/ 264 h 265"/>
                <a:gd name="T4" fmla="*/ 60 w 78"/>
                <a:gd name="T5" fmla="*/ 265 h 265"/>
                <a:gd name="T6" fmla="*/ 0 w 78"/>
                <a:gd name="T7" fmla="*/ 130 h 265"/>
                <a:gd name="T8" fmla="*/ 52 w 78"/>
                <a:gd name="T9" fmla="*/ 1 h 265"/>
                <a:gd name="T10" fmla="*/ 76 w 78"/>
                <a:gd name="T11" fmla="*/ 0 h 265"/>
                <a:gd name="T12" fmla="*/ 78 w 78"/>
                <a:gd name="T13" fmla="*/ 0 h 265"/>
                <a:gd name="T14" fmla="*/ 18 w 78"/>
                <a:gd name="T15" fmla="*/ 13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65">
                  <a:moveTo>
                    <a:pt x="18" y="130"/>
                  </a:moveTo>
                  <a:cubicBezTo>
                    <a:pt x="17" y="203"/>
                    <a:pt x="44" y="263"/>
                    <a:pt x="78" y="264"/>
                  </a:cubicBezTo>
                  <a:cubicBezTo>
                    <a:pt x="60" y="265"/>
                    <a:pt x="60" y="265"/>
                    <a:pt x="60" y="265"/>
                  </a:cubicBezTo>
                  <a:cubicBezTo>
                    <a:pt x="27" y="263"/>
                    <a:pt x="0" y="203"/>
                    <a:pt x="0" y="130"/>
                  </a:cubicBezTo>
                  <a:cubicBezTo>
                    <a:pt x="0" y="64"/>
                    <a:pt x="23" y="10"/>
                    <a:pt x="52" y="1"/>
                  </a:cubicBezTo>
                  <a:cubicBezTo>
                    <a:pt x="61" y="0"/>
                    <a:pt x="68" y="0"/>
                    <a:pt x="7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45" y="0"/>
                    <a:pt x="18" y="58"/>
                    <a:pt x="18" y="13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8" name="Freeform 541"/>
            <p:cNvSpPr>
              <a:spLocks noEditPoints="1"/>
            </p:cNvSpPr>
            <p:nvPr/>
          </p:nvSpPr>
          <p:spPr bwMode="auto">
            <a:xfrm>
              <a:off x="7708901" y="3219451"/>
              <a:ext cx="153988" cy="307975"/>
            </a:xfrm>
            <a:custGeom>
              <a:avLst/>
              <a:gdLst>
                <a:gd name="T0" fmla="*/ 31 w 48"/>
                <a:gd name="T1" fmla="*/ 95 h 95"/>
                <a:gd name="T2" fmla="*/ 20 w 48"/>
                <a:gd name="T3" fmla="*/ 0 h 95"/>
                <a:gd name="T4" fmla="*/ 9 w 48"/>
                <a:gd name="T5" fmla="*/ 74 h 95"/>
                <a:gd name="T6" fmla="*/ 12 w 48"/>
                <a:gd name="T7" fmla="*/ 74 h 95"/>
                <a:gd name="T8" fmla="*/ 15 w 48"/>
                <a:gd name="T9" fmla="*/ 74 h 95"/>
                <a:gd name="T10" fmla="*/ 18 w 48"/>
                <a:gd name="T11" fmla="*/ 73 h 95"/>
                <a:gd name="T12" fmla="*/ 22 w 48"/>
                <a:gd name="T13" fmla="*/ 73 h 95"/>
                <a:gd name="T14" fmla="*/ 25 w 48"/>
                <a:gd name="T15" fmla="*/ 73 h 95"/>
                <a:gd name="T16" fmla="*/ 24 w 48"/>
                <a:gd name="T17" fmla="*/ 73 h 95"/>
                <a:gd name="T18" fmla="*/ 21 w 48"/>
                <a:gd name="T19" fmla="*/ 73 h 95"/>
                <a:gd name="T20" fmla="*/ 17 w 48"/>
                <a:gd name="T21" fmla="*/ 73 h 95"/>
                <a:gd name="T22" fmla="*/ 14 w 48"/>
                <a:gd name="T23" fmla="*/ 74 h 95"/>
                <a:gd name="T24" fmla="*/ 11 w 48"/>
                <a:gd name="T25" fmla="*/ 74 h 95"/>
                <a:gd name="T26" fmla="*/ 9 w 48"/>
                <a:gd name="T27" fmla="*/ 73 h 95"/>
                <a:gd name="T28" fmla="*/ 7 w 48"/>
                <a:gd name="T29" fmla="*/ 69 h 95"/>
                <a:gd name="T30" fmla="*/ 6 w 48"/>
                <a:gd name="T31" fmla="*/ 65 h 95"/>
                <a:gd name="T32" fmla="*/ 5 w 48"/>
                <a:gd name="T33" fmla="*/ 62 h 95"/>
                <a:gd name="T34" fmla="*/ 4 w 48"/>
                <a:gd name="T35" fmla="*/ 57 h 95"/>
                <a:gd name="T36" fmla="*/ 3 w 48"/>
                <a:gd name="T37" fmla="*/ 54 h 95"/>
                <a:gd name="T38" fmla="*/ 4 w 48"/>
                <a:gd name="T39" fmla="*/ 57 h 95"/>
                <a:gd name="T40" fmla="*/ 5 w 48"/>
                <a:gd name="T41" fmla="*/ 62 h 95"/>
                <a:gd name="T42" fmla="*/ 6 w 48"/>
                <a:gd name="T43" fmla="*/ 65 h 95"/>
                <a:gd name="T44" fmla="*/ 7 w 48"/>
                <a:gd name="T45" fmla="*/ 69 h 95"/>
                <a:gd name="T46" fmla="*/ 9 w 48"/>
                <a:gd name="T47" fmla="*/ 73 h 95"/>
                <a:gd name="T48" fmla="*/ 19 w 48"/>
                <a:gd name="T49" fmla="*/ 55 h 95"/>
                <a:gd name="T50" fmla="*/ 20 w 48"/>
                <a:gd name="T51" fmla="*/ 59 h 95"/>
                <a:gd name="T52" fmla="*/ 22 w 48"/>
                <a:gd name="T53" fmla="*/ 63 h 95"/>
                <a:gd name="T54" fmla="*/ 23 w 48"/>
                <a:gd name="T55" fmla="*/ 67 h 95"/>
                <a:gd name="T56" fmla="*/ 24 w 48"/>
                <a:gd name="T57" fmla="*/ 70 h 95"/>
                <a:gd name="T58" fmla="*/ 26 w 48"/>
                <a:gd name="T59" fmla="*/ 73 h 95"/>
                <a:gd name="T60" fmla="*/ 24 w 48"/>
                <a:gd name="T61" fmla="*/ 70 h 95"/>
                <a:gd name="T62" fmla="*/ 23 w 48"/>
                <a:gd name="T63" fmla="*/ 67 h 95"/>
                <a:gd name="T64" fmla="*/ 22 w 48"/>
                <a:gd name="T65" fmla="*/ 63 h 95"/>
                <a:gd name="T66" fmla="*/ 20 w 48"/>
                <a:gd name="T67" fmla="*/ 59 h 95"/>
                <a:gd name="T68" fmla="*/ 19 w 48"/>
                <a:gd name="T69" fmla="*/ 55 h 95"/>
                <a:gd name="T70" fmla="*/ 17 w 48"/>
                <a:gd name="T71" fmla="*/ 54 h 95"/>
                <a:gd name="T72" fmla="*/ 14 w 48"/>
                <a:gd name="T73" fmla="*/ 54 h 95"/>
                <a:gd name="T74" fmla="*/ 11 w 48"/>
                <a:gd name="T75" fmla="*/ 54 h 95"/>
                <a:gd name="T76" fmla="*/ 8 w 48"/>
                <a:gd name="T77" fmla="*/ 54 h 95"/>
                <a:gd name="T78" fmla="*/ 5 w 48"/>
                <a:gd name="T79" fmla="*/ 54 h 95"/>
                <a:gd name="T80" fmla="*/ 4 w 48"/>
                <a:gd name="T81" fmla="*/ 54 h 95"/>
                <a:gd name="T82" fmla="*/ 7 w 48"/>
                <a:gd name="T83" fmla="*/ 54 h 95"/>
                <a:gd name="T84" fmla="*/ 10 w 48"/>
                <a:gd name="T85" fmla="*/ 54 h 95"/>
                <a:gd name="T86" fmla="*/ 13 w 48"/>
                <a:gd name="T87" fmla="*/ 54 h 95"/>
                <a:gd name="T88" fmla="*/ 16 w 48"/>
                <a:gd name="T89" fmla="*/ 54 h 95"/>
                <a:gd name="T90" fmla="*/ 19 w 48"/>
                <a:gd name="T91" fmla="*/ 5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" h="95">
                  <a:moveTo>
                    <a:pt x="48" y="95"/>
                  </a:moveTo>
                  <a:cubicBezTo>
                    <a:pt x="42" y="95"/>
                    <a:pt x="37" y="95"/>
                    <a:pt x="31" y="95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13" y="94"/>
                    <a:pt x="0" y="63"/>
                    <a:pt x="0" y="26"/>
                  </a:cubicBezTo>
                  <a:cubicBezTo>
                    <a:pt x="0" y="17"/>
                    <a:pt x="1" y="8"/>
                    <a:pt x="2" y="0"/>
                  </a:cubicBezTo>
                  <a:cubicBezTo>
                    <a:pt x="8" y="0"/>
                    <a:pt x="14" y="0"/>
                    <a:pt x="20" y="0"/>
                  </a:cubicBezTo>
                  <a:cubicBezTo>
                    <a:pt x="18" y="8"/>
                    <a:pt x="18" y="17"/>
                    <a:pt x="18" y="26"/>
                  </a:cubicBezTo>
                  <a:cubicBezTo>
                    <a:pt x="17" y="63"/>
                    <a:pt x="31" y="94"/>
                    <a:pt x="48" y="95"/>
                  </a:cubicBezTo>
                  <a:close/>
                  <a:moveTo>
                    <a:pt x="9" y="74"/>
                  </a:moveTo>
                  <a:cubicBezTo>
                    <a:pt x="10" y="74"/>
                    <a:pt x="10" y="74"/>
                    <a:pt x="10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18" y="73"/>
                    <a:pt x="18" y="73"/>
                    <a:pt x="18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moveTo>
                    <a:pt x="19" y="54"/>
                  </a:moveTo>
                  <a:cubicBezTo>
                    <a:pt x="19" y="55"/>
                    <a:pt x="19" y="55"/>
                    <a:pt x="19" y="55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9" y="54"/>
                    <a:pt x="19" y="54"/>
                    <a:pt x="19" y="54"/>
                  </a:cubicBezTo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89" name="Freeform 542"/>
            <p:cNvSpPr>
              <a:spLocks/>
            </p:cNvSpPr>
            <p:nvPr/>
          </p:nvSpPr>
          <p:spPr bwMode="auto">
            <a:xfrm>
              <a:off x="7793038" y="2655888"/>
              <a:ext cx="53975" cy="0"/>
            </a:xfrm>
            <a:custGeom>
              <a:avLst/>
              <a:gdLst>
                <a:gd name="T0" fmla="*/ 4 w 17"/>
                <a:gd name="T1" fmla="*/ 17 w 17"/>
                <a:gd name="T2" fmla="*/ 0 w 17"/>
                <a:gd name="T3" fmla="*/ 4 w 1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">
                  <a:moveTo>
                    <a:pt x="4" y="0"/>
                  </a:moveTo>
                  <a:cubicBezTo>
                    <a:pt x="8" y="0"/>
                    <a:pt x="13" y="0"/>
                    <a:pt x="17" y="0"/>
                  </a:cubicBezTo>
                  <a:cubicBezTo>
                    <a:pt x="15" y="0"/>
                    <a:pt x="8" y="0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0" name="Freeform 543"/>
            <p:cNvSpPr>
              <a:spLocks noEditPoints="1"/>
            </p:cNvSpPr>
            <p:nvPr/>
          </p:nvSpPr>
          <p:spPr bwMode="auto">
            <a:xfrm>
              <a:off x="7362826" y="2333626"/>
              <a:ext cx="500063" cy="1946275"/>
            </a:xfrm>
            <a:custGeom>
              <a:avLst/>
              <a:gdLst>
                <a:gd name="T0" fmla="*/ 18 w 156"/>
                <a:gd name="T1" fmla="*/ 296 h 602"/>
                <a:gd name="T2" fmla="*/ 32 w 156"/>
                <a:gd name="T3" fmla="*/ 440 h 602"/>
                <a:gd name="T4" fmla="*/ 33 w 156"/>
                <a:gd name="T5" fmla="*/ 442 h 602"/>
                <a:gd name="T6" fmla="*/ 33 w 156"/>
                <a:gd name="T7" fmla="*/ 442 h 602"/>
                <a:gd name="T8" fmla="*/ 32 w 156"/>
                <a:gd name="T9" fmla="*/ 440 h 602"/>
                <a:gd name="T10" fmla="*/ 33 w 156"/>
                <a:gd name="T11" fmla="*/ 440 h 602"/>
                <a:gd name="T12" fmla="*/ 33 w 156"/>
                <a:gd name="T13" fmla="*/ 440 h 602"/>
                <a:gd name="T14" fmla="*/ 33 w 156"/>
                <a:gd name="T15" fmla="*/ 439 h 602"/>
                <a:gd name="T16" fmla="*/ 33 w 156"/>
                <a:gd name="T17" fmla="*/ 439 h 602"/>
                <a:gd name="T18" fmla="*/ 33 w 156"/>
                <a:gd name="T19" fmla="*/ 440 h 602"/>
                <a:gd name="T20" fmla="*/ 33 w 156"/>
                <a:gd name="T21" fmla="*/ 440 h 602"/>
                <a:gd name="T22" fmla="*/ 32 w 156"/>
                <a:gd name="T23" fmla="*/ 440 h 602"/>
                <a:gd name="T24" fmla="*/ 32 w 156"/>
                <a:gd name="T25" fmla="*/ 440 h 602"/>
                <a:gd name="T26" fmla="*/ 32 w 156"/>
                <a:gd name="T27" fmla="*/ 440 h 602"/>
                <a:gd name="T28" fmla="*/ 38 w 156"/>
                <a:gd name="T29" fmla="*/ 461 h 602"/>
                <a:gd name="T30" fmla="*/ 35 w 156"/>
                <a:gd name="T31" fmla="*/ 449 h 602"/>
                <a:gd name="T32" fmla="*/ 35 w 156"/>
                <a:gd name="T33" fmla="*/ 449 h 602"/>
                <a:gd name="T34" fmla="*/ 38 w 156"/>
                <a:gd name="T35" fmla="*/ 461 h 602"/>
                <a:gd name="T36" fmla="*/ 39 w 156"/>
                <a:gd name="T37" fmla="*/ 467 h 602"/>
                <a:gd name="T38" fmla="*/ 39 w 156"/>
                <a:gd name="T39" fmla="*/ 468 h 602"/>
                <a:gd name="T40" fmla="*/ 39 w 156"/>
                <a:gd name="T41" fmla="*/ 466 h 602"/>
                <a:gd name="T42" fmla="*/ 39 w 156"/>
                <a:gd name="T43" fmla="*/ 465 h 602"/>
                <a:gd name="T44" fmla="*/ 39 w 156"/>
                <a:gd name="T45" fmla="*/ 465 h 602"/>
                <a:gd name="T46" fmla="*/ 39 w 156"/>
                <a:gd name="T47" fmla="*/ 463 h 602"/>
                <a:gd name="T48" fmla="*/ 39 w 156"/>
                <a:gd name="T49" fmla="*/ 463 h 602"/>
                <a:gd name="T50" fmla="*/ 39 w 156"/>
                <a:gd name="T51" fmla="*/ 465 h 602"/>
                <a:gd name="T52" fmla="*/ 39 w 156"/>
                <a:gd name="T53" fmla="*/ 465 h 602"/>
                <a:gd name="T54" fmla="*/ 38 w 156"/>
                <a:gd name="T55" fmla="*/ 465 h 602"/>
                <a:gd name="T56" fmla="*/ 38 w 156"/>
                <a:gd name="T57" fmla="*/ 465 h 602"/>
                <a:gd name="T58" fmla="*/ 38 w 156"/>
                <a:gd name="T59" fmla="*/ 465 h 602"/>
                <a:gd name="T60" fmla="*/ 38 w 156"/>
                <a:gd name="T61" fmla="*/ 465 h 602"/>
                <a:gd name="T62" fmla="*/ 42 w 156"/>
                <a:gd name="T63" fmla="*/ 476 h 602"/>
                <a:gd name="T64" fmla="*/ 40 w 156"/>
                <a:gd name="T65" fmla="*/ 472 h 602"/>
                <a:gd name="T66" fmla="*/ 44 w 156"/>
                <a:gd name="T67" fmla="*/ 482 h 602"/>
                <a:gd name="T68" fmla="*/ 44 w 156"/>
                <a:gd name="T69" fmla="*/ 487 h 602"/>
                <a:gd name="T70" fmla="*/ 45 w 156"/>
                <a:gd name="T71" fmla="*/ 485 h 602"/>
                <a:gd name="T72" fmla="*/ 44 w 156"/>
                <a:gd name="T73" fmla="*/ 487 h 602"/>
                <a:gd name="T74" fmla="*/ 42 w 156"/>
                <a:gd name="T75" fmla="*/ 490 h 602"/>
                <a:gd name="T76" fmla="*/ 44 w 156"/>
                <a:gd name="T77" fmla="*/ 496 h 602"/>
                <a:gd name="T78" fmla="*/ 43 w 156"/>
                <a:gd name="T79" fmla="*/ 494 h 602"/>
                <a:gd name="T80" fmla="*/ 42 w 156"/>
                <a:gd name="T81" fmla="*/ 489 h 602"/>
                <a:gd name="T82" fmla="*/ 43 w 156"/>
                <a:gd name="T83" fmla="*/ 489 h 602"/>
                <a:gd name="T84" fmla="*/ 43 w 156"/>
                <a:gd name="T85" fmla="*/ 489 h 602"/>
                <a:gd name="T86" fmla="*/ 42 w 156"/>
                <a:gd name="T87" fmla="*/ 489 h 602"/>
                <a:gd name="T88" fmla="*/ 46 w 156"/>
                <a:gd name="T89" fmla="*/ 500 h 602"/>
                <a:gd name="T90" fmla="*/ 46 w 156"/>
                <a:gd name="T91" fmla="*/ 501 h 602"/>
                <a:gd name="T92" fmla="*/ 45 w 156"/>
                <a:gd name="T93" fmla="*/ 499 h 602"/>
                <a:gd name="T94" fmla="*/ 49 w 156"/>
                <a:gd name="T95" fmla="*/ 513 h 602"/>
                <a:gd name="T96" fmla="*/ 52 w 156"/>
                <a:gd name="T97" fmla="*/ 519 h 602"/>
                <a:gd name="T98" fmla="*/ 50 w 156"/>
                <a:gd name="T99" fmla="*/ 514 h 602"/>
                <a:gd name="T100" fmla="*/ 48 w 156"/>
                <a:gd name="T101" fmla="*/ 510 h 602"/>
                <a:gd name="T102" fmla="*/ 50 w 156"/>
                <a:gd name="T103" fmla="*/ 510 h 602"/>
                <a:gd name="T104" fmla="*/ 48 w 156"/>
                <a:gd name="T105" fmla="*/ 506 h 602"/>
                <a:gd name="T106" fmla="*/ 47 w 156"/>
                <a:gd name="T107" fmla="*/ 502 h 602"/>
                <a:gd name="T108" fmla="*/ 49 w 156"/>
                <a:gd name="T109" fmla="*/ 508 h 602"/>
                <a:gd name="T110" fmla="*/ 49 w 156"/>
                <a:gd name="T111" fmla="*/ 510 h 602"/>
                <a:gd name="T112" fmla="*/ 48 w 156"/>
                <a:gd name="T113" fmla="*/ 510 h 602"/>
                <a:gd name="T114" fmla="*/ 48 w 156"/>
                <a:gd name="T115" fmla="*/ 510 h 602"/>
                <a:gd name="T116" fmla="*/ 48 w 156"/>
                <a:gd name="T117" fmla="*/ 510 h 602"/>
                <a:gd name="T118" fmla="*/ 48 w 156"/>
                <a:gd name="T119" fmla="*/ 510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" h="602">
                  <a:moveTo>
                    <a:pt x="24" y="386"/>
                  </a:moveTo>
                  <a:cubicBezTo>
                    <a:pt x="41" y="509"/>
                    <a:pt x="93" y="600"/>
                    <a:pt x="155" y="602"/>
                  </a:cubicBezTo>
                  <a:cubicBezTo>
                    <a:pt x="138" y="602"/>
                    <a:pt x="138" y="602"/>
                    <a:pt x="138" y="602"/>
                  </a:cubicBezTo>
                  <a:cubicBezTo>
                    <a:pt x="101" y="601"/>
                    <a:pt x="69" y="569"/>
                    <a:pt x="44" y="520"/>
                  </a:cubicBezTo>
                  <a:cubicBezTo>
                    <a:pt x="47" y="520"/>
                    <a:pt x="50" y="520"/>
                    <a:pt x="53" y="520"/>
                  </a:cubicBezTo>
                  <a:cubicBezTo>
                    <a:pt x="50" y="520"/>
                    <a:pt x="47" y="520"/>
                    <a:pt x="44" y="520"/>
                  </a:cubicBezTo>
                  <a:cubicBezTo>
                    <a:pt x="17" y="464"/>
                    <a:pt x="0" y="384"/>
                    <a:pt x="0" y="296"/>
                  </a:cubicBezTo>
                  <a:cubicBezTo>
                    <a:pt x="1" y="132"/>
                    <a:pt x="62" y="1"/>
                    <a:pt x="138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80" y="1"/>
                    <a:pt x="19" y="132"/>
                    <a:pt x="18" y="296"/>
                  </a:cubicBezTo>
                  <a:cubicBezTo>
                    <a:pt x="18" y="327"/>
                    <a:pt x="20" y="357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ubicBezTo>
                    <a:pt x="25" y="396"/>
                    <a:pt x="26" y="404"/>
                    <a:pt x="28" y="414"/>
                  </a:cubicBezTo>
                  <a:cubicBezTo>
                    <a:pt x="28" y="414"/>
                    <a:pt x="28" y="414"/>
                    <a:pt x="27" y="414"/>
                  </a:cubicBezTo>
                  <a:cubicBezTo>
                    <a:pt x="29" y="422"/>
                    <a:pt x="31" y="429"/>
                    <a:pt x="33" y="439"/>
                  </a:cubicBezTo>
                  <a:cubicBezTo>
                    <a:pt x="31" y="429"/>
                    <a:pt x="29" y="422"/>
                    <a:pt x="27" y="414"/>
                  </a:cubicBezTo>
                  <a:cubicBezTo>
                    <a:pt x="28" y="414"/>
                    <a:pt x="28" y="414"/>
                    <a:pt x="28" y="414"/>
                  </a:cubicBezTo>
                  <a:cubicBezTo>
                    <a:pt x="26" y="404"/>
                    <a:pt x="25" y="396"/>
                    <a:pt x="24" y="386"/>
                  </a:cubicBezTo>
                  <a:cubicBezTo>
                    <a:pt x="24" y="386"/>
                    <a:pt x="24" y="386"/>
                    <a:pt x="24" y="386"/>
                  </a:cubicBezTo>
                  <a:close/>
                  <a:moveTo>
                    <a:pt x="32" y="440"/>
                  </a:move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2"/>
                    <a:pt x="33" y="442"/>
                    <a:pt x="33" y="442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3" y="441"/>
                    <a:pt x="33" y="441"/>
                    <a:pt x="33" y="441"/>
                  </a:cubicBezTo>
                  <a:cubicBezTo>
                    <a:pt x="32" y="441"/>
                    <a:pt x="32" y="441"/>
                    <a:pt x="32" y="441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39"/>
                    <a:pt x="33" y="439"/>
                    <a:pt x="33" y="439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3" y="440"/>
                    <a:pt x="33" y="440"/>
                    <a:pt x="33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cubicBezTo>
                    <a:pt x="32" y="440"/>
                    <a:pt x="32" y="440"/>
                    <a:pt x="32" y="440"/>
                  </a:cubicBezTo>
                  <a:moveTo>
                    <a:pt x="38" y="463"/>
                  </a:moveTo>
                  <a:cubicBezTo>
                    <a:pt x="38" y="461"/>
                    <a:pt x="38" y="461"/>
                    <a:pt x="38" y="461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3" y="443"/>
                    <a:pt x="33" y="443"/>
                    <a:pt x="33" y="443"/>
                  </a:cubicBezTo>
                  <a:cubicBezTo>
                    <a:pt x="33" y="444"/>
                    <a:pt x="33" y="444"/>
                    <a:pt x="33" y="444"/>
                  </a:cubicBezTo>
                  <a:cubicBezTo>
                    <a:pt x="34" y="445"/>
                    <a:pt x="34" y="445"/>
                    <a:pt x="34" y="445"/>
                  </a:cubicBezTo>
                  <a:cubicBezTo>
                    <a:pt x="34" y="446"/>
                    <a:pt x="34" y="446"/>
                    <a:pt x="34" y="446"/>
                  </a:cubicBezTo>
                  <a:cubicBezTo>
                    <a:pt x="34" y="448"/>
                    <a:pt x="34" y="448"/>
                    <a:pt x="34" y="448"/>
                  </a:cubicBezTo>
                  <a:cubicBezTo>
                    <a:pt x="35" y="449"/>
                    <a:pt x="35" y="449"/>
                    <a:pt x="35" y="449"/>
                  </a:cubicBezTo>
                  <a:cubicBezTo>
                    <a:pt x="35" y="450"/>
                    <a:pt x="35" y="450"/>
                    <a:pt x="35" y="450"/>
                  </a:cubicBezTo>
                  <a:cubicBezTo>
                    <a:pt x="35" y="451"/>
                    <a:pt x="35" y="451"/>
                    <a:pt x="35" y="451"/>
                  </a:cubicBezTo>
                  <a:cubicBezTo>
                    <a:pt x="36" y="453"/>
                    <a:pt x="36" y="453"/>
                    <a:pt x="36" y="453"/>
                  </a:cubicBezTo>
                  <a:cubicBezTo>
                    <a:pt x="36" y="454"/>
                    <a:pt x="36" y="454"/>
                    <a:pt x="36" y="454"/>
                  </a:cubicBezTo>
                  <a:cubicBezTo>
                    <a:pt x="36" y="455"/>
                    <a:pt x="36" y="455"/>
                    <a:pt x="36" y="455"/>
                  </a:cubicBezTo>
                  <a:cubicBezTo>
                    <a:pt x="37" y="457"/>
                    <a:pt x="37" y="457"/>
                    <a:pt x="37" y="457"/>
                  </a:cubicBezTo>
                  <a:cubicBezTo>
                    <a:pt x="37" y="458"/>
                    <a:pt x="37" y="458"/>
                    <a:pt x="37" y="458"/>
                  </a:cubicBezTo>
                  <a:cubicBezTo>
                    <a:pt x="37" y="459"/>
                    <a:pt x="37" y="459"/>
                    <a:pt x="37" y="459"/>
                  </a:cubicBezTo>
                  <a:cubicBezTo>
                    <a:pt x="38" y="460"/>
                    <a:pt x="38" y="460"/>
                    <a:pt x="38" y="460"/>
                  </a:cubicBezTo>
                  <a:cubicBezTo>
                    <a:pt x="38" y="461"/>
                    <a:pt x="38" y="461"/>
                    <a:pt x="38" y="461"/>
                  </a:cubicBezTo>
                  <a:cubicBezTo>
                    <a:pt x="38" y="463"/>
                    <a:pt x="38" y="463"/>
                    <a:pt x="38" y="463"/>
                  </a:cubicBezTo>
                  <a:moveTo>
                    <a:pt x="38" y="465"/>
                  </a:moveTo>
                  <a:cubicBezTo>
                    <a:pt x="38" y="465"/>
                    <a:pt x="38" y="465"/>
                    <a:pt x="38" y="465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8"/>
                    <a:pt x="39" y="468"/>
                    <a:pt x="39" y="468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7"/>
                    <a:pt x="39" y="467"/>
                    <a:pt x="39" y="467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9" y="466"/>
                    <a:pt x="39" y="466"/>
                    <a:pt x="39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6"/>
                    <a:pt x="38" y="466"/>
                    <a:pt x="38" y="466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2"/>
                    <a:pt x="38" y="462"/>
                    <a:pt x="38" y="462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8" y="463"/>
                    <a:pt x="38" y="463"/>
                    <a:pt x="38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3"/>
                    <a:pt x="39" y="463"/>
                    <a:pt x="39" y="463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4"/>
                    <a:pt x="39" y="464"/>
                    <a:pt x="39" y="464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9" y="465"/>
                    <a:pt x="39" y="465"/>
                    <a:pt x="39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cubicBezTo>
                    <a:pt x="38" y="465"/>
                    <a:pt x="38" y="465"/>
                    <a:pt x="38" y="465"/>
                  </a:cubicBezTo>
                  <a:moveTo>
                    <a:pt x="45" y="485"/>
                  </a:moveTo>
                  <a:cubicBezTo>
                    <a:pt x="44" y="484"/>
                    <a:pt x="44" y="484"/>
                    <a:pt x="44" y="484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39" y="469"/>
                    <a:pt x="39" y="469"/>
                    <a:pt x="39" y="469"/>
                  </a:cubicBezTo>
                  <a:cubicBezTo>
                    <a:pt x="40" y="470"/>
                    <a:pt x="40" y="470"/>
                    <a:pt x="40" y="470"/>
                  </a:cubicBezTo>
                  <a:cubicBezTo>
                    <a:pt x="40" y="471"/>
                    <a:pt x="40" y="471"/>
                    <a:pt x="40" y="471"/>
                  </a:cubicBezTo>
                  <a:cubicBezTo>
                    <a:pt x="40" y="472"/>
                    <a:pt x="40" y="472"/>
                    <a:pt x="40" y="472"/>
                  </a:cubicBezTo>
                  <a:cubicBezTo>
                    <a:pt x="41" y="473"/>
                    <a:pt x="41" y="473"/>
                    <a:pt x="41" y="473"/>
                  </a:cubicBezTo>
                  <a:cubicBezTo>
                    <a:pt x="41" y="474"/>
                    <a:pt x="41" y="474"/>
                    <a:pt x="41" y="474"/>
                  </a:cubicBezTo>
                  <a:cubicBezTo>
                    <a:pt x="41" y="475"/>
                    <a:pt x="41" y="475"/>
                    <a:pt x="41" y="475"/>
                  </a:cubicBezTo>
                  <a:cubicBezTo>
                    <a:pt x="42" y="476"/>
                    <a:pt x="42" y="476"/>
                    <a:pt x="42" y="476"/>
                  </a:cubicBezTo>
                  <a:cubicBezTo>
                    <a:pt x="42" y="477"/>
                    <a:pt x="42" y="477"/>
                    <a:pt x="42" y="477"/>
                  </a:cubicBezTo>
                  <a:cubicBezTo>
                    <a:pt x="42" y="478"/>
                    <a:pt x="42" y="478"/>
                    <a:pt x="42" y="478"/>
                  </a:cubicBezTo>
                  <a:cubicBezTo>
                    <a:pt x="43" y="479"/>
                    <a:pt x="43" y="479"/>
                    <a:pt x="43" y="479"/>
                  </a:cubicBezTo>
                  <a:cubicBezTo>
                    <a:pt x="43" y="480"/>
                    <a:pt x="43" y="480"/>
                    <a:pt x="43" y="480"/>
                  </a:cubicBezTo>
                  <a:cubicBezTo>
                    <a:pt x="43" y="481"/>
                    <a:pt x="43" y="481"/>
                    <a:pt x="43" y="481"/>
                  </a:cubicBezTo>
                  <a:cubicBezTo>
                    <a:pt x="44" y="482"/>
                    <a:pt x="44" y="482"/>
                    <a:pt x="44" y="482"/>
                  </a:cubicBezTo>
                  <a:cubicBezTo>
                    <a:pt x="44" y="483"/>
                    <a:pt x="44" y="483"/>
                    <a:pt x="44" y="483"/>
                  </a:cubicBezTo>
                  <a:cubicBezTo>
                    <a:pt x="44" y="484"/>
                    <a:pt x="44" y="484"/>
                    <a:pt x="44" y="484"/>
                  </a:cubicBezTo>
                  <a:cubicBezTo>
                    <a:pt x="45" y="485"/>
                    <a:pt x="45" y="485"/>
                    <a:pt x="45" y="485"/>
                  </a:cubicBezTo>
                  <a:moveTo>
                    <a:pt x="43" y="489"/>
                  </a:moveTo>
                  <a:cubicBezTo>
                    <a:pt x="43" y="488"/>
                    <a:pt x="43" y="488"/>
                    <a:pt x="43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5"/>
                    <a:pt x="45" y="485"/>
                    <a:pt x="45" y="485"/>
                  </a:cubicBezTo>
                  <a:cubicBezTo>
                    <a:pt x="45" y="486"/>
                    <a:pt x="45" y="486"/>
                    <a:pt x="45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6"/>
                    <a:pt x="44" y="486"/>
                    <a:pt x="44" y="486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7"/>
                    <a:pt x="44" y="487"/>
                    <a:pt x="44" y="487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4" y="488"/>
                    <a:pt x="44" y="488"/>
                    <a:pt x="44" y="488"/>
                  </a:cubicBezTo>
                  <a:cubicBezTo>
                    <a:pt x="43" y="488"/>
                    <a:pt x="43" y="488"/>
                    <a:pt x="43" y="488"/>
                  </a:cubicBezTo>
                  <a:cubicBezTo>
                    <a:pt x="43" y="489"/>
                    <a:pt x="43" y="489"/>
                    <a:pt x="43" y="489"/>
                  </a:cubicBezTo>
                  <a:moveTo>
                    <a:pt x="41" y="489"/>
                  </a:moveTo>
                  <a:cubicBezTo>
                    <a:pt x="42" y="489"/>
                    <a:pt x="42" y="489"/>
                    <a:pt x="42" y="489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5" y="497"/>
                    <a:pt x="45" y="497"/>
                    <a:pt x="45" y="497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6"/>
                    <a:pt x="44" y="496"/>
                    <a:pt x="44" y="496"/>
                  </a:cubicBezTo>
                  <a:cubicBezTo>
                    <a:pt x="44" y="495"/>
                    <a:pt x="44" y="495"/>
                    <a:pt x="44" y="495"/>
                  </a:cubicBezTo>
                  <a:cubicBezTo>
                    <a:pt x="44" y="494"/>
                    <a:pt x="44" y="494"/>
                    <a:pt x="44" y="494"/>
                  </a:cubicBezTo>
                  <a:cubicBezTo>
                    <a:pt x="43" y="494"/>
                    <a:pt x="43" y="494"/>
                    <a:pt x="43" y="494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3"/>
                    <a:pt x="43" y="493"/>
                    <a:pt x="43" y="493"/>
                  </a:cubicBezTo>
                  <a:cubicBezTo>
                    <a:pt x="43" y="492"/>
                    <a:pt x="43" y="492"/>
                    <a:pt x="43" y="492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1"/>
                    <a:pt x="42" y="491"/>
                    <a:pt x="42" y="491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90"/>
                    <a:pt x="42" y="490"/>
                    <a:pt x="42" y="490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3" y="489"/>
                    <a:pt x="43" y="489"/>
                    <a:pt x="43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2" y="489"/>
                    <a:pt x="42" y="489"/>
                    <a:pt x="42" y="489"/>
                  </a:cubicBezTo>
                  <a:cubicBezTo>
                    <a:pt x="41" y="489"/>
                    <a:pt x="41" y="489"/>
                    <a:pt x="41" y="489"/>
                  </a:cubicBezTo>
                  <a:moveTo>
                    <a:pt x="45" y="498"/>
                  </a:move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500"/>
                    <a:pt x="46" y="500"/>
                    <a:pt x="46" y="500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6" y="499"/>
                    <a:pt x="46" y="499"/>
                    <a:pt x="46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9"/>
                    <a:pt x="45" y="499"/>
                    <a:pt x="45" y="499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cubicBezTo>
                    <a:pt x="45" y="498"/>
                    <a:pt x="45" y="498"/>
                    <a:pt x="45" y="498"/>
                  </a:cubicBezTo>
                  <a:moveTo>
                    <a:pt x="48" y="510"/>
                  </a:move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3" y="520"/>
                    <a:pt x="53" y="520"/>
                    <a:pt x="53" y="520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9"/>
                    <a:pt x="52" y="519"/>
                    <a:pt x="52" y="519"/>
                  </a:cubicBezTo>
                  <a:cubicBezTo>
                    <a:pt x="52" y="518"/>
                    <a:pt x="52" y="518"/>
                    <a:pt x="52" y="518"/>
                  </a:cubicBezTo>
                  <a:cubicBezTo>
                    <a:pt x="52" y="517"/>
                    <a:pt x="52" y="517"/>
                    <a:pt x="52" y="517"/>
                  </a:cubicBezTo>
                  <a:cubicBezTo>
                    <a:pt x="51" y="517"/>
                    <a:pt x="51" y="517"/>
                    <a:pt x="51" y="517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1" y="516"/>
                    <a:pt x="51" y="516"/>
                    <a:pt x="51" y="516"/>
                  </a:cubicBezTo>
                  <a:cubicBezTo>
                    <a:pt x="50" y="515"/>
                    <a:pt x="50" y="515"/>
                    <a:pt x="50" y="515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50" y="514"/>
                    <a:pt x="50" y="514"/>
                    <a:pt x="50" y="514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3"/>
                    <a:pt x="49" y="513"/>
                    <a:pt x="49" y="513"/>
                  </a:cubicBezTo>
                  <a:cubicBezTo>
                    <a:pt x="49" y="512"/>
                    <a:pt x="49" y="512"/>
                    <a:pt x="49" y="512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1"/>
                    <a:pt x="48" y="511"/>
                    <a:pt x="48" y="511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6" y="501"/>
                    <a:pt x="46" y="501"/>
                    <a:pt x="46" y="501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2"/>
                    <a:pt x="47" y="502"/>
                    <a:pt x="47" y="502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7" y="503"/>
                    <a:pt x="47" y="503"/>
                    <a:pt x="47" y="503"/>
                  </a:cubicBezTo>
                  <a:cubicBezTo>
                    <a:pt x="48" y="504"/>
                    <a:pt x="48" y="504"/>
                    <a:pt x="48" y="504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5"/>
                    <a:pt x="48" y="505"/>
                    <a:pt x="48" y="505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8" y="506"/>
                    <a:pt x="48" y="506"/>
                    <a:pt x="48" y="506"/>
                  </a:cubicBezTo>
                  <a:cubicBezTo>
                    <a:pt x="49" y="507"/>
                    <a:pt x="49" y="507"/>
                    <a:pt x="49" y="507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8"/>
                    <a:pt x="49" y="508"/>
                    <a:pt x="49" y="508"/>
                  </a:cubicBezTo>
                  <a:cubicBezTo>
                    <a:pt x="49" y="509"/>
                    <a:pt x="49" y="509"/>
                    <a:pt x="49" y="509"/>
                  </a:cubicBezTo>
                  <a:cubicBezTo>
                    <a:pt x="50" y="509"/>
                    <a:pt x="50" y="509"/>
                    <a:pt x="50" y="509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50" y="510"/>
                    <a:pt x="50" y="510"/>
                    <a:pt x="50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9" y="510"/>
                    <a:pt x="49" y="510"/>
                    <a:pt x="49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  <a:cubicBezTo>
                    <a:pt x="48" y="510"/>
                    <a:pt x="48" y="510"/>
                    <a:pt x="48" y="510"/>
                  </a:cubicBezTo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1" name="Freeform 544"/>
            <p:cNvSpPr>
              <a:spLocks/>
            </p:cNvSpPr>
            <p:nvPr/>
          </p:nvSpPr>
          <p:spPr bwMode="auto">
            <a:xfrm>
              <a:off x="7780338" y="2879726"/>
              <a:ext cx="76200" cy="3175"/>
            </a:xfrm>
            <a:custGeom>
              <a:avLst/>
              <a:gdLst>
                <a:gd name="T0" fmla="*/ 8 w 24"/>
                <a:gd name="T1" fmla="*/ 0 h 1"/>
                <a:gd name="T2" fmla="*/ 24 w 24"/>
                <a:gd name="T3" fmla="*/ 0 h 1"/>
                <a:gd name="T4" fmla="*/ 0 w 24"/>
                <a:gd name="T5" fmla="*/ 1 h 1"/>
                <a:gd name="T6" fmla="*/ 8 w 2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8" y="0"/>
                  </a:moveTo>
                  <a:cubicBezTo>
                    <a:pt x="13" y="0"/>
                    <a:pt x="19" y="0"/>
                    <a:pt x="24" y="0"/>
                  </a:cubicBezTo>
                  <a:cubicBezTo>
                    <a:pt x="16" y="0"/>
                    <a:pt x="9" y="0"/>
                    <a:pt x="0" y="1"/>
                  </a:cubicBezTo>
                  <a:cubicBezTo>
                    <a:pt x="3" y="0"/>
                    <a:pt x="6" y="0"/>
                    <a:pt x="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2" name="Freeform 545"/>
            <p:cNvSpPr>
              <a:spLocks/>
            </p:cNvSpPr>
            <p:nvPr/>
          </p:nvSpPr>
          <p:spPr bwMode="auto">
            <a:xfrm>
              <a:off x="7715251" y="3086101"/>
              <a:ext cx="147638" cy="133350"/>
            </a:xfrm>
            <a:custGeom>
              <a:avLst/>
              <a:gdLst>
                <a:gd name="T0" fmla="*/ 46 w 46"/>
                <a:gd name="T1" fmla="*/ 0 h 41"/>
                <a:gd name="T2" fmla="*/ 18 w 46"/>
                <a:gd name="T3" fmla="*/ 41 h 41"/>
                <a:gd name="T4" fmla="*/ 0 w 46"/>
                <a:gd name="T5" fmla="*/ 41 h 41"/>
                <a:gd name="T6" fmla="*/ 29 w 46"/>
                <a:gd name="T7" fmla="*/ 1 h 41"/>
                <a:gd name="T8" fmla="*/ 46 w 46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1">
                  <a:moveTo>
                    <a:pt x="46" y="0"/>
                  </a:moveTo>
                  <a:cubicBezTo>
                    <a:pt x="34" y="1"/>
                    <a:pt x="23" y="17"/>
                    <a:pt x="18" y="41"/>
                  </a:cubicBezTo>
                  <a:cubicBezTo>
                    <a:pt x="12" y="41"/>
                    <a:pt x="6" y="41"/>
                    <a:pt x="0" y="41"/>
                  </a:cubicBezTo>
                  <a:cubicBezTo>
                    <a:pt x="5" y="17"/>
                    <a:pt x="16" y="1"/>
                    <a:pt x="29" y="1"/>
                  </a:cubicBezTo>
                  <a:cubicBezTo>
                    <a:pt x="34" y="1"/>
                    <a:pt x="41" y="1"/>
                    <a:pt x="46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3" name="Freeform 546"/>
            <p:cNvSpPr>
              <a:spLocks/>
            </p:cNvSpPr>
            <p:nvPr/>
          </p:nvSpPr>
          <p:spPr bwMode="auto">
            <a:xfrm>
              <a:off x="7808913" y="3527426"/>
              <a:ext cx="57150" cy="0"/>
            </a:xfrm>
            <a:custGeom>
              <a:avLst/>
              <a:gdLst>
                <a:gd name="T0" fmla="*/ 17 w 18"/>
                <a:gd name="T1" fmla="*/ 0 w 18"/>
                <a:gd name="T2" fmla="*/ 0 w 18"/>
                <a:gd name="T3" fmla="*/ 18 w 18"/>
                <a:gd name="T4" fmla="*/ 17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8">
                  <a:moveTo>
                    <a:pt x="1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4" name="Freeform 547"/>
            <p:cNvSpPr>
              <a:spLocks/>
            </p:cNvSpPr>
            <p:nvPr/>
          </p:nvSpPr>
          <p:spPr bwMode="auto">
            <a:xfrm>
              <a:off x="7808913" y="2879726"/>
              <a:ext cx="254000" cy="857250"/>
            </a:xfrm>
            <a:custGeom>
              <a:avLst/>
              <a:gdLst>
                <a:gd name="T0" fmla="*/ 18 w 79"/>
                <a:gd name="T1" fmla="*/ 264 h 265"/>
                <a:gd name="T2" fmla="*/ 0 w 79"/>
                <a:gd name="T3" fmla="*/ 265 h 265"/>
                <a:gd name="T4" fmla="*/ 61 w 79"/>
                <a:gd name="T5" fmla="*/ 134 h 265"/>
                <a:gd name="T6" fmla="*/ 1 w 79"/>
                <a:gd name="T7" fmla="*/ 0 h 265"/>
                <a:gd name="T8" fmla="*/ 18 w 79"/>
                <a:gd name="T9" fmla="*/ 0 h 265"/>
                <a:gd name="T10" fmla="*/ 79 w 79"/>
                <a:gd name="T11" fmla="*/ 134 h 265"/>
                <a:gd name="T12" fmla="*/ 18 w 79"/>
                <a:gd name="T13" fmla="*/ 26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265">
                  <a:moveTo>
                    <a:pt x="18" y="264"/>
                  </a:moveTo>
                  <a:cubicBezTo>
                    <a:pt x="0" y="265"/>
                    <a:pt x="0" y="265"/>
                    <a:pt x="0" y="265"/>
                  </a:cubicBezTo>
                  <a:cubicBezTo>
                    <a:pt x="34" y="264"/>
                    <a:pt x="61" y="207"/>
                    <a:pt x="61" y="134"/>
                  </a:cubicBezTo>
                  <a:cubicBezTo>
                    <a:pt x="61" y="61"/>
                    <a:pt x="34" y="1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52" y="1"/>
                    <a:pt x="79" y="61"/>
                    <a:pt x="79" y="134"/>
                  </a:cubicBezTo>
                  <a:cubicBezTo>
                    <a:pt x="78" y="207"/>
                    <a:pt x="51" y="264"/>
                    <a:pt x="18" y="264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5" name="Freeform 548"/>
            <p:cNvSpPr>
              <a:spLocks/>
            </p:cNvSpPr>
            <p:nvPr/>
          </p:nvSpPr>
          <p:spPr bwMode="auto">
            <a:xfrm>
              <a:off x="7805738" y="3733801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1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6" y="1"/>
                    <a:pt x="13" y="0"/>
                    <a:pt x="18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6" name="Freeform 549"/>
            <p:cNvSpPr>
              <a:spLocks/>
            </p:cNvSpPr>
            <p:nvPr/>
          </p:nvSpPr>
          <p:spPr bwMode="auto">
            <a:xfrm>
              <a:off x="7812088" y="2655888"/>
              <a:ext cx="352425" cy="1304925"/>
            </a:xfrm>
            <a:custGeom>
              <a:avLst/>
              <a:gdLst>
                <a:gd name="T0" fmla="*/ 17 w 110"/>
                <a:gd name="T1" fmla="*/ 402 h 403"/>
                <a:gd name="T2" fmla="*/ 0 w 110"/>
                <a:gd name="T3" fmla="*/ 403 h 403"/>
                <a:gd name="T4" fmla="*/ 92 w 110"/>
                <a:gd name="T5" fmla="*/ 204 h 403"/>
                <a:gd name="T6" fmla="*/ 0 w 110"/>
                <a:gd name="T7" fmla="*/ 0 h 403"/>
                <a:gd name="T8" fmla="*/ 18 w 110"/>
                <a:gd name="T9" fmla="*/ 0 h 403"/>
                <a:gd name="T10" fmla="*/ 109 w 110"/>
                <a:gd name="T11" fmla="*/ 204 h 403"/>
                <a:gd name="T12" fmla="*/ 17 w 110"/>
                <a:gd name="T13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403">
                  <a:moveTo>
                    <a:pt x="17" y="402"/>
                  </a:moveTo>
                  <a:cubicBezTo>
                    <a:pt x="0" y="403"/>
                    <a:pt x="0" y="403"/>
                    <a:pt x="0" y="403"/>
                  </a:cubicBezTo>
                  <a:cubicBezTo>
                    <a:pt x="50" y="402"/>
                    <a:pt x="91" y="314"/>
                    <a:pt x="92" y="204"/>
                  </a:cubicBezTo>
                  <a:cubicBezTo>
                    <a:pt x="92" y="93"/>
                    <a:pt x="51" y="2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69" y="2"/>
                    <a:pt x="110" y="93"/>
                    <a:pt x="109" y="204"/>
                  </a:cubicBezTo>
                  <a:cubicBezTo>
                    <a:pt x="109" y="314"/>
                    <a:pt x="68" y="402"/>
                    <a:pt x="17" y="402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7" name="Freeform 550"/>
            <p:cNvSpPr>
              <a:spLocks/>
            </p:cNvSpPr>
            <p:nvPr/>
          </p:nvSpPr>
          <p:spPr bwMode="auto">
            <a:xfrm>
              <a:off x="7805738" y="3957638"/>
              <a:ext cx="60325" cy="3175"/>
            </a:xfrm>
            <a:custGeom>
              <a:avLst/>
              <a:gdLst>
                <a:gd name="T0" fmla="*/ 18 w 19"/>
                <a:gd name="T1" fmla="*/ 0 h 1"/>
                <a:gd name="T2" fmla="*/ 19 w 19"/>
                <a:gd name="T3" fmla="*/ 0 h 1"/>
                <a:gd name="T4" fmla="*/ 2 w 19"/>
                <a:gd name="T5" fmla="*/ 1 h 1"/>
                <a:gd name="T6" fmla="*/ 0 w 19"/>
                <a:gd name="T7" fmla="*/ 1 h 1"/>
                <a:gd name="T8" fmla="*/ 18 w 1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"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5" y="0"/>
                    <a:pt x="12" y="0"/>
                    <a:pt x="18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8" name="Freeform 551"/>
            <p:cNvSpPr>
              <a:spLocks/>
            </p:cNvSpPr>
            <p:nvPr/>
          </p:nvSpPr>
          <p:spPr bwMode="auto">
            <a:xfrm>
              <a:off x="7812088" y="2333626"/>
              <a:ext cx="500063" cy="1946275"/>
            </a:xfrm>
            <a:custGeom>
              <a:avLst/>
              <a:gdLst>
                <a:gd name="T0" fmla="*/ 18 w 156"/>
                <a:gd name="T1" fmla="*/ 602 h 602"/>
                <a:gd name="T2" fmla="*/ 0 w 156"/>
                <a:gd name="T3" fmla="*/ 602 h 602"/>
                <a:gd name="T4" fmla="*/ 137 w 156"/>
                <a:gd name="T5" fmla="*/ 306 h 602"/>
                <a:gd name="T6" fmla="*/ 0 w 156"/>
                <a:gd name="T7" fmla="*/ 0 h 602"/>
                <a:gd name="T8" fmla="*/ 18 w 156"/>
                <a:gd name="T9" fmla="*/ 0 h 602"/>
                <a:gd name="T10" fmla="*/ 155 w 156"/>
                <a:gd name="T11" fmla="*/ 306 h 602"/>
                <a:gd name="T12" fmla="*/ 18 w 156"/>
                <a:gd name="T13" fmla="*/ 60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602">
                  <a:moveTo>
                    <a:pt x="18" y="602"/>
                  </a:moveTo>
                  <a:cubicBezTo>
                    <a:pt x="0" y="602"/>
                    <a:pt x="0" y="602"/>
                    <a:pt x="0" y="602"/>
                  </a:cubicBezTo>
                  <a:cubicBezTo>
                    <a:pt x="75" y="602"/>
                    <a:pt x="137" y="470"/>
                    <a:pt x="137" y="306"/>
                  </a:cubicBezTo>
                  <a:cubicBezTo>
                    <a:pt x="138" y="140"/>
                    <a:pt x="77" y="3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5" y="3"/>
                    <a:pt x="156" y="140"/>
                    <a:pt x="155" y="306"/>
                  </a:cubicBezTo>
                  <a:cubicBezTo>
                    <a:pt x="154" y="470"/>
                    <a:pt x="93" y="601"/>
                    <a:pt x="18" y="602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9" name="Freeform 552"/>
            <p:cNvSpPr>
              <a:spLocks/>
            </p:cNvSpPr>
            <p:nvPr/>
          </p:nvSpPr>
          <p:spPr bwMode="auto">
            <a:xfrm>
              <a:off x="7805738" y="4279901"/>
              <a:ext cx="63500" cy="0"/>
            </a:xfrm>
            <a:custGeom>
              <a:avLst/>
              <a:gdLst>
                <a:gd name="T0" fmla="*/ 17 w 20"/>
                <a:gd name="T1" fmla="*/ 20 w 20"/>
                <a:gd name="T2" fmla="*/ 2 w 20"/>
                <a:gd name="T3" fmla="*/ 0 w 20"/>
                <a:gd name="T4" fmla="*/ 17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17" y="0"/>
                  </a:move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5" y="0"/>
                    <a:pt x="12" y="0"/>
                    <a:pt x="17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0" name="Freeform 553"/>
            <p:cNvSpPr>
              <a:spLocks/>
            </p:cNvSpPr>
            <p:nvPr/>
          </p:nvSpPr>
          <p:spPr bwMode="auto">
            <a:xfrm>
              <a:off x="7808913" y="3086101"/>
              <a:ext cx="57150" cy="3175"/>
            </a:xfrm>
            <a:custGeom>
              <a:avLst/>
              <a:gdLst>
                <a:gd name="T0" fmla="*/ 0 w 18"/>
                <a:gd name="T1" fmla="*/ 1 h 1"/>
                <a:gd name="T2" fmla="*/ 17 w 18"/>
                <a:gd name="T3" fmla="*/ 0 h 1"/>
                <a:gd name="T4" fmla="*/ 18 w 18"/>
                <a:gd name="T5" fmla="*/ 0 h 1"/>
                <a:gd name="T6" fmla="*/ 0 w 18"/>
                <a:gd name="T7" fmla="*/ 1 h 1"/>
                <a:gd name="T8" fmla="*/ 0 w 1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">
                  <a:moveTo>
                    <a:pt x="0" y="1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1" name="Freeform 554"/>
            <p:cNvSpPr>
              <a:spLocks/>
            </p:cNvSpPr>
            <p:nvPr/>
          </p:nvSpPr>
          <p:spPr bwMode="auto">
            <a:xfrm>
              <a:off x="7805738" y="2879726"/>
              <a:ext cx="60325" cy="0"/>
            </a:xfrm>
            <a:custGeom>
              <a:avLst/>
              <a:gdLst>
                <a:gd name="T0" fmla="*/ 0 w 19"/>
                <a:gd name="T1" fmla="*/ 18 w 19"/>
                <a:gd name="T2" fmla="*/ 19 w 19"/>
                <a:gd name="T3" fmla="*/ 2 w 19"/>
                <a:gd name="T4" fmla="*/ 0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9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E4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2" name="Freeform 555"/>
            <p:cNvSpPr>
              <a:spLocks/>
            </p:cNvSpPr>
            <p:nvPr/>
          </p:nvSpPr>
          <p:spPr bwMode="auto">
            <a:xfrm>
              <a:off x="7805738" y="2655888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D63D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3" name="Freeform 556"/>
            <p:cNvSpPr>
              <a:spLocks/>
            </p:cNvSpPr>
            <p:nvPr/>
          </p:nvSpPr>
          <p:spPr bwMode="auto">
            <a:xfrm>
              <a:off x="7805738" y="2333626"/>
              <a:ext cx="63500" cy="0"/>
            </a:xfrm>
            <a:custGeom>
              <a:avLst/>
              <a:gdLst>
                <a:gd name="T0" fmla="*/ 0 w 20"/>
                <a:gd name="T1" fmla="*/ 18 w 20"/>
                <a:gd name="T2" fmla="*/ 20 w 20"/>
                <a:gd name="T3" fmla="*/ 2 w 20"/>
                <a:gd name="T4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7BC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4" name="Freeform 557"/>
            <p:cNvSpPr>
              <a:spLocks/>
            </p:cNvSpPr>
            <p:nvPr/>
          </p:nvSpPr>
          <p:spPr bwMode="auto">
            <a:xfrm>
              <a:off x="7802563" y="2093913"/>
              <a:ext cx="66675" cy="0"/>
            </a:xfrm>
            <a:custGeom>
              <a:avLst/>
              <a:gdLst>
                <a:gd name="T0" fmla="*/ 0 w 21"/>
                <a:gd name="T1" fmla="*/ 18 w 21"/>
                <a:gd name="T2" fmla="*/ 21 w 21"/>
                <a:gd name="T3" fmla="*/ 4 w 21"/>
                <a:gd name="T4" fmla="*/ 0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lose/>
                </a:path>
              </a:pathLst>
            </a:custGeom>
            <a:solidFill>
              <a:srgbClr val="77B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5" name="Freeform 558"/>
            <p:cNvSpPr>
              <a:spLocks/>
            </p:cNvSpPr>
            <p:nvPr/>
          </p:nvSpPr>
          <p:spPr bwMode="auto">
            <a:xfrm>
              <a:off x="7808913" y="3086101"/>
              <a:ext cx="157163" cy="441325"/>
            </a:xfrm>
            <a:custGeom>
              <a:avLst/>
              <a:gdLst>
                <a:gd name="T0" fmla="*/ 18 w 49"/>
                <a:gd name="T1" fmla="*/ 136 h 136"/>
                <a:gd name="T2" fmla="*/ 0 w 49"/>
                <a:gd name="T3" fmla="*/ 136 h 136"/>
                <a:gd name="T4" fmla="*/ 31 w 49"/>
                <a:gd name="T5" fmla="*/ 69 h 136"/>
                <a:gd name="T6" fmla="*/ 0 w 49"/>
                <a:gd name="T7" fmla="*/ 1 h 136"/>
                <a:gd name="T8" fmla="*/ 18 w 49"/>
                <a:gd name="T9" fmla="*/ 0 h 136"/>
                <a:gd name="T10" fmla="*/ 49 w 49"/>
                <a:gd name="T11" fmla="*/ 69 h 136"/>
                <a:gd name="T12" fmla="*/ 18 w 49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36">
                  <a:moveTo>
                    <a:pt x="18" y="136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7" y="136"/>
                    <a:pt x="31" y="106"/>
                    <a:pt x="31" y="69"/>
                  </a:cubicBezTo>
                  <a:cubicBezTo>
                    <a:pt x="31" y="32"/>
                    <a:pt x="17" y="1"/>
                    <a:pt x="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5" y="1"/>
                    <a:pt x="49" y="32"/>
                    <a:pt x="49" y="69"/>
                  </a:cubicBezTo>
                  <a:cubicBezTo>
                    <a:pt x="49" y="106"/>
                    <a:pt x="35" y="136"/>
                    <a:pt x="18" y="136"/>
                  </a:cubicBezTo>
                  <a:close/>
                </a:path>
              </a:pathLst>
            </a:custGeom>
            <a:solidFill>
              <a:srgbClr val="D9E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306" name="Freeform 559"/>
            <p:cNvSpPr>
              <a:spLocks/>
            </p:cNvSpPr>
            <p:nvPr/>
          </p:nvSpPr>
          <p:spPr bwMode="auto">
            <a:xfrm>
              <a:off x="7708901" y="3086101"/>
              <a:ext cx="200025" cy="441325"/>
            </a:xfrm>
            <a:custGeom>
              <a:avLst/>
              <a:gdLst>
                <a:gd name="T0" fmla="*/ 31 w 62"/>
                <a:gd name="T1" fmla="*/ 1 h 136"/>
                <a:gd name="T2" fmla="*/ 62 w 62"/>
                <a:gd name="T3" fmla="*/ 69 h 136"/>
                <a:gd name="T4" fmla="*/ 31 w 62"/>
                <a:gd name="T5" fmla="*/ 136 h 136"/>
                <a:gd name="T6" fmla="*/ 0 w 62"/>
                <a:gd name="T7" fmla="*/ 67 h 136"/>
                <a:gd name="T8" fmla="*/ 31 w 62"/>
                <a:gd name="T9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36">
                  <a:moveTo>
                    <a:pt x="31" y="1"/>
                  </a:moveTo>
                  <a:cubicBezTo>
                    <a:pt x="48" y="1"/>
                    <a:pt x="62" y="32"/>
                    <a:pt x="62" y="69"/>
                  </a:cubicBezTo>
                  <a:cubicBezTo>
                    <a:pt x="62" y="107"/>
                    <a:pt x="48" y="136"/>
                    <a:pt x="31" y="136"/>
                  </a:cubicBezTo>
                  <a:cubicBezTo>
                    <a:pt x="13" y="135"/>
                    <a:pt x="0" y="104"/>
                    <a:pt x="0" y="67"/>
                  </a:cubicBezTo>
                  <a:cubicBezTo>
                    <a:pt x="0" y="30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307" name="Freeform 560"/>
            <p:cNvSpPr>
              <a:spLocks noEditPoints="1"/>
            </p:cNvSpPr>
            <p:nvPr/>
          </p:nvSpPr>
          <p:spPr bwMode="auto">
            <a:xfrm>
              <a:off x="7612063" y="2876551"/>
              <a:ext cx="392113" cy="863600"/>
            </a:xfrm>
            <a:custGeom>
              <a:avLst/>
              <a:gdLst>
                <a:gd name="T0" fmla="*/ 62 w 122"/>
                <a:gd name="T1" fmla="*/ 1 h 267"/>
                <a:gd name="T2" fmla="*/ 122 w 122"/>
                <a:gd name="T3" fmla="*/ 135 h 267"/>
                <a:gd name="T4" fmla="*/ 60 w 122"/>
                <a:gd name="T5" fmla="*/ 266 h 267"/>
                <a:gd name="T6" fmla="*/ 0 w 122"/>
                <a:gd name="T7" fmla="*/ 131 h 267"/>
                <a:gd name="T8" fmla="*/ 62 w 122"/>
                <a:gd name="T9" fmla="*/ 1 h 267"/>
                <a:gd name="T10" fmla="*/ 61 w 122"/>
                <a:gd name="T11" fmla="*/ 201 h 267"/>
                <a:gd name="T12" fmla="*/ 92 w 122"/>
                <a:gd name="T13" fmla="*/ 134 h 267"/>
                <a:gd name="T14" fmla="*/ 61 w 122"/>
                <a:gd name="T15" fmla="*/ 66 h 267"/>
                <a:gd name="T16" fmla="*/ 30 w 122"/>
                <a:gd name="T17" fmla="*/ 132 h 267"/>
                <a:gd name="T18" fmla="*/ 61 w 122"/>
                <a:gd name="T19" fmla="*/ 20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267">
                  <a:moveTo>
                    <a:pt x="62" y="1"/>
                  </a:moveTo>
                  <a:cubicBezTo>
                    <a:pt x="95" y="2"/>
                    <a:pt x="122" y="62"/>
                    <a:pt x="122" y="135"/>
                  </a:cubicBezTo>
                  <a:cubicBezTo>
                    <a:pt x="122" y="208"/>
                    <a:pt x="94" y="267"/>
                    <a:pt x="60" y="266"/>
                  </a:cubicBezTo>
                  <a:cubicBezTo>
                    <a:pt x="27" y="264"/>
                    <a:pt x="0" y="204"/>
                    <a:pt x="0" y="131"/>
                  </a:cubicBezTo>
                  <a:cubicBezTo>
                    <a:pt x="0" y="58"/>
                    <a:pt x="28" y="0"/>
                    <a:pt x="62" y="1"/>
                  </a:cubicBezTo>
                  <a:close/>
                  <a:moveTo>
                    <a:pt x="61" y="201"/>
                  </a:moveTo>
                  <a:cubicBezTo>
                    <a:pt x="78" y="201"/>
                    <a:pt x="92" y="172"/>
                    <a:pt x="92" y="134"/>
                  </a:cubicBezTo>
                  <a:cubicBezTo>
                    <a:pt x="92" y="97"/>
                    <a:pt x="78" y="66"/>
                    <a:pt x="61" y="66"/>
                  </a:cubicBezTo>
                  <a:cubicBezTo>
                    <a:pt x="44" y="65"/>
                    <a:pt x="30" y="95"/>
                    <a:pt x="30" y="132"/>
                  </a:cubicBezTo>
                  <a:cubicBezTo>
                    <a:pt x="30" y="169"/>
                    <a:pt x="43" y="200"/>
                    <a:pt x="61" y="2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308" name="Freeform 561"/>
            <p:cNvSpPr>
              <a:spLocks noEditPoints="1"/>
            </p:cNvSpPr>
            <p:nvPr/>
          </p:nvSpPr>
          <p:spPr bwMode="auto">
            <a:xfrm>
              <a:off x="7510463" y="2649538"/>
              <a:ext cx="596900" cy="1314450"/>
            </a:xfrm>
            <a:custGeom>
              <a:avLst/>
              <a:gdLst>
                <a:gd name="T0" fmla="*/ 94 w 186"/>
                <a:gd name="T1" fmla="*/ 2 h 406"/>
                <a:gd name="T2" fmla="*/ 186 w 186"/>
                <a:gd name="T3" fmla="*/ 206 h 406"/>
                <a:gd name="T4" fmla="*/ 92 w 186"/>
                <a:gd name="T5" fmla="*/ 405 h 406"/>
                <a:gd name="T6" fmla="*/ 0 w 186"/>
                <a:gd name="T7" fmla="*/ 200 h 406"/>
                <a:gd name="T8" fmla="*/ 94 w 186"/>
                <a:gd name="T9" fmla="*/ 2 h 406"/>
                <a:gd name="T10" fmla="*/ 92 w 186"/>
                <a:gd name="T11" fmla="*/ 336 h 406"/>
                <a:gd name="T12" fmla="*/ 154 w 186"/>
                <a:gd name="T13" fmla="*/ 205 h 406"/>
                <a:gd name="T14" fmla="*/ 94 w 186"/>
                <a:gd name="T15" fmla="*/ 71 h 406"/>
                <a:gd name="T16" fmla="*/ 32 w 186"/>
                <a:gd name="T17" fmla="*/ 201 h 406"/>
                <a:gd name="T18" fmla="*/ 92 w 186"/>
                <a:gd name="T19" fmla="*/ 33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406">
                  <a:moveTo>
                    <a:pt x="94" y="2"/>
                  </a:moveTo>
                  <a:cubicBezTo>
                    <a:pt x="145" y="4"/>
                    <a:pt x="186" y="95"/>
                    <a:pt x="186" y="206"/>
                  </a:cubicBezTo>
                  <a:cubicBezTo>
                    <a:pt x="185" y="318"/>
                    <a:pt x="143" y="406"/>
                    <a:pt x="92" y="405"/>
                  </a:cubicBezTo>
                  <a:cubicBezTo>
                    <a:pt x="41" y="403"/>
                    <a:pt x="0" y="311"/>
                    <a:pt x="0" y="200"/>
                  </a:cubicBezTo>
                  <a:cubicBezTo>
                    <a:pt x="1" y="89"/>
                    <a:pt x="43" y="0"/>
                    <a:pt x="94" y="2"/>
                  </a:cubicBezTo>
                  <a:close/>
                  <a:moveTo>
                    <a:pt x="92" y="336"/>
                  </a:moveTo>
                  <a:cubicBezTo>
                    <a:pt x="126" y="337"/>
                    <a:pt x="154" y="278"/>
                    <a:pt x="154" y="205"/>
                  </a:cubicBezTo>
                  <a:cubicBezTo>
                    <a:pt x="154" y="132"/>
                    <a:pt x="127" y="72"/>
                    <a:pt x="94" y="71"/>
                  </a:cubicBezTo>
                  <a:cubicBezTo>
                    <a:pt x="60" y="70"/>
                    <a:pt x="32" y="128"/>
                    <a:pt x="32" y="201"/>
                  </a:cubicBezTo>
                  <a:cubicBezTo>
                    <a:pt x="32" y="274"/>
                    <a:pt x="59" y="334"/>
                    <a:pt x="92" y="336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309" name="Freeform 562"/>
            <p:cNvSpPr>
              <a:spLocks noEditPoints="1"/>
            </p:cNvSpPr>
            <p:nvPr/>
          </p:nvSpPr>
          <p:spPr bwMode="auto">
            <a:xfrm>
              <a:off x="7362826" y="2327276"/>
              <a:ext cx="892175" cy="1962150"/>
            </a:xfrm>
            <a:custGeom>
              <a:avLst/>
              <a:gdLst>
                <a:gd name="T0" fmla="*/ 140 w 278"/>
                <a:gd name="T1" fmla="*/ 2 h 607"/>
                <a:gd name="T2" fmla="*/ 277 w 278"/>
                <a:gd name="T3" fmla="*/ 308 h 607"/>
                <a:gd name="T4" fmla="*/ 138 w 278"/>
                <a:gd name="T5" fmla="*/ 604 h 607"/>
                <a:gd name="T6" fmla="*/ 0 w 278"/>
                <a:gd name="T7" fmla="*/ 298 h 607"/>
                <a:gd name="T8" fmla="*/ 140 w 278"/>
                <a:gd name="T9" fmla="*/ 2 h 607"/>
                <a:gd name="T10" fmla="*/ 138 w 278"/>
                <a:gd name="T11" fmla="*/ 505 h 607"/>
                <a:gd name="T12" fmla="*/ 232 w 278"/>
                <a:gd name="T13" fmla="*/ 306 h 607"/>
                <a:gd name="T14" fmla="*/ 140 w 278"/>
                <a:gd name="T15" fmla="*/ 102 h 607"/>
                <a:gd name="T16" fmla="*/ 46 w 278"/>
                <a:gd name="T17" fmla="*/ 300 h 607"/>
                <a:gd name="T18" fmla="*/ 138 w 278"/>
                <a:gd name="T19" fmla="*/ 505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" h="607">
                  <a:moveTo>
                    <a:pt x="140" y="2"/>
                  </a:moveTo>
                  <a:cubicBezTo>
                    <a:pt x="217" y="5"/>
                    <a:pt x="278" y="142"/>
                    <a:pt x="277" y="308"/>
                  </a:cubicBezTo>
                  <a:cubicBezTo>
                    <a:pt x="277" y="474"/>
                    <a:pt x="214" y="607"/>
                    <a:pt x="138" y="604"/>
                  </a:cubicBezTo>
                  <a:cubicBezTo>
                    <a:pt x="61" y="601"/>
                    <a:pt x="0" y="464"/>
                    <a:pt x="0" y="298"/>
                  </a:cubicBezTo>
                  <a:cubicBezTo>
                    <a:pt x="1" y="132"/>
                    <a:pt x="64" y="0"/>
                    <a:pt x="140" y="2"/>
                  </a:cubicBezTo>
                  <a:close/>
                  <a:moveTo>
                    <a:pt x="138" y="505"/>
                  </a:moveTo>
                  <a:cubicBezTo>
                    <a:pt x="189" y="506"/>
                    <a:pt x="231" y="418"/>
                    <a:pt x="232" y="306"/>
                  </a:cubicBezTo>
                  <a:cubicBezTo>
                    <a:pt x="232" y="195"/>
                    <a:pt x="191" y="104"/>
                    <a:pt x="140" y="102"/>
                  </a:cubicBezTo>
                  <a:cubicBezTo>
                    <a:pt x="89" y="100"/>
                    <a:pt x="47" y="189"/>
                    <a:pt x="46" y="300"/>
                  </a:cubicBezTo>
                  <a:cubicBezTo>
                    <a:pt x="46" y="411"/>
                    <a:pt x="87" y="503"/>
                    <a:pt x="138" y="50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310" name="Freeform 563"/>
            <p:cNvSpPr>
              <a:spLocks/>
            </p:cNvSpPr>
            <p:nvPr/>
          </p:nvSpPr>
          <p:spPr bwMode="auto">
            <a:xfrm>
              <a:off x="7812088" y="2093913"/>
              <a:ext cx="609600" cy="2425700"/>
            </a:xfrm>
            <a:custGeom>
              <a:avLst/>
              <a:gdLst>
                <a:gd name="T0" fmla="*/ 18 w 190"/>
                <a:gd name="T1" fmla="*/ 750 h 750"/>
                <a:gd name="T2" fmla="*/ 0 w 190"/>
                <a:gd name="T3" fmla="*/ 750 h 750"/>
                <a:gd name="T4" fmla="*/ 172 w 190"/>
                <a:gd name="T5" fmla="*/ 381 h 750"/>
                <a:gd name="T6" fmla="*/ 1 w 190"/>
                <a:gd name="T7" fmla="*/ 0 h 750"/>
                <a:gd name="T8" fmla="*/ 18 w 190"/>
                <a:gd name="T9" fmla="*/ 0 h 750"/>
                <a:gd name="T10" fmla="*/ 189 w 190"/>
                <a:gd name="T11" fmla="*/ 381 h 750"/>
                <a:gd name="T12" fmla="*/ 18 w 190"/>
                <a:gd name="T13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750">
                  <a:moveTo>
                    <a:pt x="18" y="750"/>
                  </a:moveTo>
                  <a:cubicBezTo>
                    <a:pt x="12" y="750"/>
                    <a:pt x="6" y="750"/>
                    <a:pt x="0" y="750"/>
                  </a:cubicBezTo>
                  <a:cubicBezTo>
                    <a:pt x="94" y="750"/>
                    <a:pt x="171" y="586"/>
                    <a:pt x="172" y="381"/>
                  </a:cubicBezTo>
                  <a:cubicBezTo>
                    <a:pt x="173" y="174"/>
                    <a:pt x="96" y="3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14" y="3"/>
                    <a:pt x="190" y="174"/>
                    <a:pt x="189" y="381"/>
                  </a:cubicBezTo>
                  <a:cubicBezTo>
                    <a:pt x="189" y="586"/>
                    <a:pt x="112" y="750"/>
                    <a:pt x="18" y="75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311" name="Freeform 564"/>
            <p:cNvSpPr>
              <a:spLocks noEditPoints="1"/>
            </p:cNvSpPr>
            <p:nvPr/>
          </p:nvSpPr>
          <p:spPr bwMode="auto">
            <a:xfrm>
              <a:off x="7250113" y="2084388"/>
              <a:ext cx="1117600" cy="2447925"/>
            </a:xfrm>
            <a:custGeom>
              <a:avLst/>
              <a:gdLst>
                <a:gd name="T0" fmla="*/ 176 w 348"/>
                <a:gd name="T1" fmla="*/ 3 h 757"/>
                <a:gd name="T2" fmla="*/ 347 w 348"/>
                <a:gd name="T3" fmla="*/ 384 h 757"/>
                <a:gd name="T4" fmla="*/ 172 w 348"/>
                <a:gd name="T5" fmla="*/ 753 h 757"/>
                <a:gd name="T6" fmla="*/ 1 w 348"/>
                <a:gd name="T7" fmla="*/ 372 h 757"/>
                <a:gd name="T8" fmla="*/ 176 w 348"/>
                <a:gd name="T9" fmla="*/ 3 h 757"/>
                <a:gd name="T10" fmla="*/ 173 w 348"/>
                <a:gd name="T11" fmla="*/ 679 h 757"/>
                <a:gd name="T12" fmla="*/ 312 w 348"/>
                <a:gd name="T13" fmla="*/ 383 h 757"/>
                <a:gd name="T14" fmla="*/ 175 w 348"/>
                <a:gd name="T15" fmla="*/ 77 h 757"/>
                <a:gd name="T16" fmla="*/ 35 w 348"/>
                <a:gd name="T17" fmla="*/ 373 h 757"/>
                <a:gd name="T18" fmla="*/ 173 w 348"/>
                <a:gd name="T19" fmla="*/ 67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8" h="757">
                  <a:moveTo>
                    <a:pt x="176" y="3"/>
                  </a:moveTo>
                  <a:cubicBezTo>
                    <a:pt x="271" y="6"/>
                    <a:pt x="348" y="177"/>
                    <a:pt x="347" y="384"/>
                  </a:cubicBezTo>
                  <a:cubicBezTo>
                    <a:pt x="346" y="591"/>
                    <a:pt x="268" y="757"/>
                    <a:pt x="172" y="753"/>
                  </a:cubicBezTo>
                  <a:cubicBezTo>
                    <a:pt x="77" y="750"/>
                    <a:pt x="0" y="579"/>
                    <a:pt x="1" y="372"/>
                  </a:cubicBezTo>
                  <a:cubicBezTo>
                    <a:pt x="2" y="165"/>
                    <a:pt x="80" y="0"/>
                    <a:pt x="176" y="3"/>
                  </a:cubicBezTo>
                  <a:close/>
                  <a:moveTo>
                    <a:pt x="173" y="679"/>
                  </a:moveTo>
                  <a:cubicBezTo>
                    <a:pt x="249" y="681"/>
                    <a:pt x="312" y="549"/>
                    <a:pt x="312" y="383"/>
                  </a:cubicBezTo>
                  <a:cubicBezTo>
                    <a:pt x="313" y="217"/>
                    <a:pt x="252" y="80"/>
                    <a:pt x="175" y="77"/>
                  </a:cubicBezTo>
                  <a:cubicBezTo>
                    <a:pt x="99" y="75"/>
                    <a:pt x="36" y="207"/>
                    <a:pt x="35" y="373"/>
                  </a:cubicBezTo>
                  <a:cubicBezTo>
                    <a:pt x="35" y="539"/>
                    <a:pt x="96" y="676"/>
                    <a:pt x="173" y="679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91857" y="3262103"/>
            <a:ext cx="1497245" cy="2254645"/>
            <a:chOff x="1107902" y="3502001"/>
            <a:chExt cx="1814842" cy="2732136"/>
          </a:xfrm>
        </p:grpSpPr>
        <p:sp>
          <p:nvSpPr>
            <p:cNvPr id="313" name="Rectangle 1"/>
            <p:cNvSpPr>
              <a:spLocks/>
            </p:cNvSpPr>
            <p:nvPr/>
          </p:nvSpPr>
          <p:spPr bwMode="auto">
            <a:xfrm>
              <a:off x="1107902" y="3502001"/>
              <a:ext cx="1814842" cy="27321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>
                <a:solidFill>
                  <a:schemeClr val="tx2"/>
                </a:solidFill>
              </a:endParaRPr>
            </a:p>
          </p:txBody>
        </p:sp>
        <p:sp>
          <p:nvSpPr>
            <p:cNvPr id="314" name="Rectangle 1"/>
            <p:cNvSpPr>
              <a:spLocks/>
            </p:cNvSpPr>
            <p:nvPr/>
          </p:nvSpPr>
          <p:spPr bwMode="auto">
            <a:xfrm>
              <a:off x="1107902" y="5745792"/>
              <a:ext cx="1814842" cy="488345"/>
            </a:xfrm>
            <a:prstGeom prst="rect">
              <a:avLst/>
            </a:prstGeom>
            <a:solidFill>
              <a:schemeClr val="tx2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214737" y="4239911"/>
              <a:ext cx="1194757" cy="642008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 smtClean="0">
                  <a:latin typeface="Lato Regular"/>
                  <a:cs typeface="Lato Regular"/>
                </a:rPr>
                <a:t>10 SAIs</a:t>
              </a:r>
              <a:endParaRPr lang="id-ID" dirty="0">
                <a:latin typeface="Lato Regular"/>
                <a:cs typeface="Lato Regular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1222138" y="3839029"/>
              <a:ext cx="1536924" cy="1813857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2034918" y="3052801"/>
            <a:ext cx="1436102" cy="2254645"/>
            <a:chOff x="2996224" y="3277680"/>
            <a:chExt cx="1740729" cy="2732136"/>
          </a:xfrm>
        </p:grpSpPr>
        <p:sp>
          <p:nvSpPr>
            <p:cNvPr id="319" name="Rectangle 1"/>
            <p:cNvSpPr>
              <a:spLocks/>
            </p:cNvSpPr>
            <p:nvPr/>
          </p:nvSpPr>
          <p:spPr bwMode="auto">
            <a:xfrm>
              <a:off x="2996224" y="3277680"/>
              <a:ext cx="1740729" cy="27321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20" name="Rectangle 1"/>
            <p:cNvSpPr>
              <a:spLocks/>
            </p:cNvSpPr>
            <p:nvPr/>
          </p:nvSpPr>
          <p:spPr bwMode="auto">
            <a:xfrm>
              <a:off x="3000685" y="5501619"/>
              <a:ext cx="1736268" cy="488345"/>
            </a:xfrm>
            <a:prstGeom prst="rect">
              <a:avLst/>
            </a:prstGeom>
            <a:solidFill>
              <a:schemeClr val="accent2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3450258" y="4279926"/>
              <a:ext cx="787395" cy="369331"/>
            </a:xfrm>
            <a:prstGeom prst="rect">
              <a:avLst/>
            </a:prstGeom>
            <a:noFill/>
          </p:spPr>
          <p:txBody>
            <a:bodyPr wrap="none" rtlCol="0">
              <a:normAutofit fontScale="92500" lnSpcReduction="20000"/>
            </a:bodyPr>
            <a:lstStyle/>
            <a:p>
              <a:pPr algn="ctr"/>
              <a:r>
                <a:rPr lang="en-US" dirty="0" smtClean="0">
                  <a:latin typeface="Lato Regular"/>
                  <a:cs typeface="Lato Regular"/>
                </a:rPr>
                <a:t>1 SAI</a:t>
              </a:r>
              <a:endParaRPr lang="id-ID" dirty="0">
                <a:latin typeface="Lato Regular"/>
                <a:cs typeface="Lato Regular"/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3525390" y="2871039"/>
            <a:ext cx="1436461" cy="2254645"/>
            <a:chOff x="4802855" y="3057424"/>
            <a:chExt cx="1741165" cy="2732136"/>
          </a:xfrm>
        </p:grpSpPr>
        <p:sp>
          <p:nvSpPr>
            <p:cNvPr id="325" name="Rectangle 1"/>
            <p:cNvSpPr>
              <a:spLocks/>
            </p:cNvSpPr>
            <p:nvPr/>
          </p:nvSpPr>
          <p:spPr bwMode="auto">
            <a:xfrm>
              <a:off x="4803291" y="3057424"/>
              <a:ext cx="1740729" cy="27321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26" name="Rectangle 1"/>
            <p:cNvSpPr>
              <a:spLocks/>
            </p:cNvSpPr>
            <p:nvPr/>
          </p:nvSpPr>
          <p:spPr bwMode="auto">
            <a:xfrm>
              <a:off x="4802855" y="5283554"/>
              <a:ext cx="1736268" cy="488345"/>
            </a:xfrm>
            <a:prstGeom prst="rect">
              <a:avLst/>
            </a:prstGeom>
            <a:solidFill>
              <a:schemeClr val="accent3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229832" y="3899887"/>
              <a:ext cx="787395" cy="369331"/>
            </a:xfrm>
            <a:prstGeom prst="rect">
              <a:avLst/>
            </a:prstGeom>
            <a:noFill/>
          </p:spPr>
          <p:txBody>
            <a:bodyPr wrap="none" rtlCol="0">
              <a:normAutofit fontScale="92500" lnSpcReduction="20000"/>
            </a:bodyPr>
            <a:lstStyle/>
            <a:p>
              <a:pPr algn="ctr"/>
              <a:r>
                <a:rPr lang="en-US" dirty="0" smtClean="0">
                  <a:latin typeface="Lato Regular"/>
                  <a:cs typeface="Lato Regular"/>
                </a:rPr>
                <a:t>10 SAIs</a:t>
              </a:r>
              <a:endParaRPr lang="id-ID" dirty="0">
                <a:latin typeface="Lato Regular"/>
                <a:cs typeface="Lato Regular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5019514" y="2669081"/>
            <a:ext cx="1436462" cy="2254645"/>
            <a:chOff x="6613918" y="2812694"/>
            <a:chExt cx="1741167" cy="2732136"/>
          </a:xfrm>
        </p:grpSpPr>
        <p:sp>
          <p:nvSpPr>
            <p:cNvPr id="331" name="Rectangle 1"/>
            <p:cNvSpPr>
              <a:spLocks/>
            </p:cNvSpPr>
            <p:nvPr/>
          </p:nvSpPr>
          <p:spPr bwMode="auto">
            <a:xfrm>
              <a:off x="6614356" y="2812694"/>
              <a:ext cx="1740729" cy="27321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32" name="Rectangle 1"/>
            <p:cNvSpPr>
              <a:spLocks/>
            </p:cNvSpPr>
            <p:nvPr/>
          </p:nvSpPr>
          <p:spPr bwMode="auto">
            <a:xfrm>
              <a:off x="6613918" y="5056485"/>
              <a:ext cx="1736268" cy="488345"/>
            </a:xfrm>
            <a:prstGeom prst="rect">
              <a:avLst/>
            </a:prstGeom>
            <a:solidFill>
              <a:schemeClr val="accent4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7032492" y="3624765"/>
              <a:ext cx="787396" cy="369331"/>
            </a:xfrm>
            <a:prstGeom prst="rect">
              <a:avLst/>
            </a:prstGeom>
            <a:noFill/>
          </p:spPr>
          <p:txBody>
            <a:bodyPr wrap="none" rtlCol="0">
              <a:normAutofit fontScale="92500" lnSpcReduction="20000"/>
            </a:bodyPr>
            <a:lstStyle/>
            <a:p>
              <a:pPr algn="ctr"/>
              <a:r>
                <a:rPr lang="en-US" dirty="0" smtClean="0">
                  <a:latin typeface="Lato Regular"/>
                  <a:cs typeface="Lato Regular"/>
                </a:rPr>
                <a:t>5 SAIs</a:t>
              </a:r>
              <a:endParaRPr lang="id-ID" dirty="0">
                <a:latin typeface="Lato Regular"/>
                <a:cs typeface="Lato Regular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6290410" y="2453470"/>
            <a:ext cx="1705399" cy="2142980"/>
            <a:chOff x="8154395" y="2551419"/>
            <a:chExt cx="2003948" cy="2732135"/>
          </a:xfrm>
        </p:grpSpPr>
        <p:grpSp>
          <p:nvGrpSpPr>
            <p:cNvPr id="337" name="Group 336"/>
            <p:cNvGrpSpPr/>
            <p:nvPr/>
          </p:nvGrpSpPr>
          <p:grpSpPr>
            <a:xfrm>
              <a:off x="8154395" y="2551419"/>
              <a:ext cx="2002929" cy="2732135"/>
              <a:chOff x="7961392" y="5898827"/>
              <a:chExt cx="3646856" cy="4974567"/>
            </a:xfrm>
          </p:grpSpPr>
          <p:sp>
            <p:nvSpPr>
              <p:cNvPr id="342" name="Freeform 2"/>
              <p:cNvSpPr>
                <a:spLocks/>
              </p:cNvSpPr>
              <p:nvPr/>
            </p:nvSpPr>
            <p:spPr bwMode="auto">
              <a:xfrm>
                <a:off x="7961392" y="5898827"/>
                <a:ext cx="352530" cy="408435"/>
              </a:xfrm>
              <a:custGeom>
                <a:avLst/>
                <a:gdLst>
                  <a:gd name="T0" fmla="*/ 0 w 21600"/>
                  <a:gd name="T1" fmla="*/ 0 h 21600"/>
                  <a:gd name="T2" fmla="*/ 1422400 w 21600"/>
                  <a:gd name="T3" fmla="*/ 0 h 21600"/>
                  <a:gd name="T4" fmla="*/ 1422400 w 21600"/>
                  <a:gd name="T5" fmla="*/ 143510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>
                <a:normAutofit/>
              </a:bodyPr>
              <a:lstStyle/>
              <a:p>
                <a:endParaRPr lang="en-US" sz="700"/>
              </a:p>
            </p:txBody>
          </p:sp>
          <p:sp>
            <p:nvSpPr>
              <p:cNvPr id="343" name="Rectangle 1"/>
              <p:cNvSpPr>
                <a:spLocks/>
              </p:cNvSpPr>
              <p:nvPr/>
            </p:nvSpPr>
            <p:spPr bwMode="auto">
              <a:xfrm>
                <a:off x="8438796" y="5898827"/>
                <a:ext cx="3169452" cy="497456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normAutofit/>
              </a:bodyPr>
              <a:lstStyle/>
              <a:p>
                <a:endParaRPr lang="en-US" sz="700"/>
              </a:p>
            </p:txBody>
          </p:sp>
        </p:grpSp>
        <p:sp>
          <p:nvSpPr>
            <p:cNvPr id="338" name="Rectangle 1"/>
            <p:cNvSpPr>
              <a:spLocks/>
            </p:cNvSpPr>
            <p:nvPr/>
          </p:nvSpPr>
          <p:spPr bwMode="auto">
            <a:xfrm>
              <a:off x="8422075" y="4795209"/>
              <a:ext cx="1736268" cy="488345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normAutofit/>
            </a:bodyPr>
            <a:lstStyle/>
            <a:p>
              <a:endParaRPr lang="en-US" sz="700"/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8887516" y="3496026"/>
              <a:ext cx="787396" cy="369333"/>
            </a:xfrm>
            <a:prstGeom prst="rect">
              <a:avLst/>
            </a:prstGeom>
            <a:noFill/>
          </p:spPr>
          <p:txBody>
            <a:bodyPr wrap="none" rtlCol="0">
              <a:normAutofit fontScale="85000" lnSpcReduction="20000"/>
            </a:bodyPr>
            <a:lstStyle/>
            <a:p>
              <a:pPr algn="ctr"/>
              <a:r>
                <a:rPr lang="en-US" dirty="0" smtClean="0">
                  <a:latin typeface="Lato Regular"/>
                  <a:cs typeface="Lato Regular"/>
                </a:rPr>
                <a:t>26 SAIs</a:t>
              </a:r>
              <a:endParaRPr lang="id-ID" dirty="0">
                <a:latin typeface="Lato Regular"/>
                <a:cs typeface="Lato Regular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8533263" y="2755825"/>
              <a:ext cx="1536923" cy="1958611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endPara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44" name="Rectangle 1"/>
          <p:cNvSpPr>
            <a:spLocks/>
          </p:cNvSpPr>
          <p:nvPr/>
        </p:nvSpPr>
        <p:spPr bwMode="auto">
          <a:xfrm>
            <a:off x="325921" y="2834922"/>
            <a:ext cx="1648377" cy="40299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25400">
            <a:noFill/>
            <a:miter lim="800000"/>
            <a:headEnd/>
            <a:tailEnd/>
          </a:ln>
          <a:effectLst>
            <a:outerShdw blurRad="165100" dist="190500" dir="2820000" algn="tl" rotWithShape="0">
              <a:prstClr val="black">
                <a:alpha val="29000"/>
              </a:prstClr>
            </a:outerShdw>
          </a:effec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45" name="Freeform 2"/>
          <p:cNvSpPr>
            <a:spLocks/>
          </p:cNvSpPr>
          <p:nvPr/>
        </p:nvSpPr>
        <p:spPr bwMode="auto">
          <a:xfrm>
            <a:off x="1818604" y="3052802"/>
            <a:ext cx="159733" cy="185117"/>
          </a:xfrm>
          <a:custGeom>
            <a:avLst/>
            <a:gdLst>
              <a:gd name="T0" fmla="*/ 0 w 21600"/>
              <a:gd name="T1" fmla="*/ 0 h 21600"/>
              <a:gd name="T2" fmla="*/ 1422400 w 21600"/>
              <a:gd name="T3" fmla="*/ 0 h 21600"/>
              <a:gd name="T4" fmla="*/ 1422400 w 21600"/>
              <a:gd name="T5" fmla="*/ 1435100 h 21600"/>
              <a:gd name="T6" fmla="*/ 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46" name="Rectangle 4"/>
          <p:cNvSpPr>
            <a:spLocks/>
          </p:cNvSpPr>
          <p:nvPr/>
        </p:nvSpPr>
        <p:spPr bwMode="auto">
          <a:xfrm>
            <a:off x="1818602" y="2649806"/>
            <a:ext cx="1648377" cy="40299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 w="25400">
            <a:noFill/>
            <a:miter lim="800000"/>
            <a:headEnd/>
            <a:tailEnd/>
          </a:ln>
          <a:effectLst>
            <a:outerShdw blurRad="165100" dist="190500" dir="2820000" algn="tl" rotWithShape="0">
              <a:prstClr val="black">
                <a:alpha val="29000"/>
              </a:prstClr>
            </a:outerShdw>
          </a:effec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47" name="Freeform 2"/>
          <p:cNvSpPr>
            <a:spLocks/>
          </p:cNvSpPr>
          <p:nvPr/>
        </p:nvSpPr>
        <p:spPr bwMode="auto">
          <a:xfrm>
            <a:off x="3309435" y="2871041"/>
            <a:ext cx="159733" cy="185117"/>
          </a:xfrm>
          <a:custGeom>
            <a:avLst/>
            <a:gdLst>
              <a:gd name="T0" fmla="*/ 0 w 21600"/>
              <a:gd name="T1" fmla="*/ 0 h 21600"/>
              <a:gd name="T2" fmla="*/ 1422400 w 21600"/>
              <a:gd name="T3" fmla="*/ 0 h 21600"/>
              <a:gd name="T4" fmla="*/ 1422400 w 21600"/>
              <a:gd name="T5" fmla="*/ 1435100 h 21600"/>
              <a:gd name="T6" fmla="*/ 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48" name="Rectangle 4"/>
          <p:cNvSpPr>
            <a:spLocks/>
          </p:cNvSpPr>
          <p:nvPr/>
        </p:nvSpPr>
        <p:spPr bwMode="auto">
          <a:xfrm>
            <a:off x="3309432" y="2468044"/>
            <a:ext cx="1648377" cy="4029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85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25400">
            <a:noFill/>
            <a:miter lim="800000"/>
            <a:headEnd/>
            <a:tailEnd/>
          </a:ln>
          <a:effectLst>
            <a:outerShdw blurRad="165100" dist="190500" dir="2820000" algn="tl" rotWithShape="0">
              <a:prstClr val="black">
                <a:alpha val="29000"/>
              </a:prstClr>
            </a:outerShdw>
          </a:effec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49" name="Freeform 2"/>
          <p:cNvSpPr>
            <a:spLocks/>
          </p:cNvSpPr>
          <p:nvPr/>
        </p:nvSpPr>
        <p:spPr bwMode="auto">
          <a:xfrm>
            <a:off x="327416" y="3237919"/>
            <a:ext cx="159733" cy="185117"/>
          </a:xfrm>
          <a:custGeom>
            <a:avLst/>
            <a:gdLst>
              <a:gd name="T0" fmla="*/ 0 w 21600"/>
              <a:gd name="T1" fmla="*/ 0 h 21600"/>
              <a:gd name="T2" fmla="*/ 1422400 w 21600"/>
              <a:gd name="T3" fmla="*/ 0 h 21600"/>
              <a:gd name="T4" fmla="*/ 1422400 w 21600"/>
              <a:gd name="T5" fmla="*/ 1435100 h 21600"/>
              <a:gd name="T6" fmla="*/ 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50" name="Freeform 2"/>
          <p:cNvSpPr>
            <a:spLocks/>
          </p:cNvSpPr>
          <p:nvPr/>
        </p:nvSpPr>
        <p:spPr bwMode="auto">
          <a:xfrm>
            <a:off x="4803562" y="2669083"/>
            <a:ext cx="159733" cy="185117"/>
          </a:xfrm>
          <a:custGeom>
            <a:avLst/>
            <a:gdLst>
              <a:gd name="T0" fmla="*/ 0 w 21600"/>
              <a:gd name="T1" fmla="*/ 0 h 21600"/>
              <a:gd name="T2" fmla="*/ 1422400 w 21600"/>
              <a:gd name="T3" fmla="*/ 0 h 21600"/>
              <a:gd name="T4" fmla="*/ 1422400 w 21600"/>
              <a:gd name="T5" fmla="*/ 1435100 h 21600"/>
              <a:gd name="T6" fmla="*/ 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51" name="Rectangle 4"/>
          <p:cNvSpPr>
            <a:spLocks/>
          </p:cNvSpPr>
          <p:nvPr/>
        </p:nvSpPr>
        <p:spPr bwMode="auto">
          <a:xfrm>
            <a:off x="4803561" y="2266084"/>
            <a:ext cx="1648377" cy="40299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2700000" scaled="1"/>
            <a:tileRect/>
          </a:gradFill>
          <a:ln w="25400">
            <a:noFill/>
            <a:miter lim="800000"/>
            <a:headEnd/>
            <a:tailEnd/>
          </a:ln>
          <a:effectLst>
            <a:outerShdw blurRad="165100" dist="190500" dir="2820000" algn="tl" rotWithShape="0">
              <a:prstClr val="black">
                <a:alpha val="29000"/>
              </a:prstClr>
            </a:outerShdw>
          </a:effec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52" name="AutoShape 13"/>
          <p:cNvSpPr>
            <a:spLocks/>
          </p:cNvSpPr>
          <p:nvPr/>
        </p:nvSpPr>
        <p:spPr bwMode="auto">
          <a:xfrm>
            <a:off x="6303371" y="1993692"/>
            <a:ext cx="2036231" cy="575010"/>
          </a:xfrm>
          <a:prstGeom prst="rightArrow">
            <a:avLst>
              <a:gd name="adj1" fmla="val 69463"/>
              <a:gd name="adj2" fmla="val 28319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2700000" scaled="1"/>
            <a:tileRect/>
          </a:gradFill>
          <a:ln w="25400">
            <a:noFill/>
            <a:miter lim="800000"/>
            <a:headEnd/>
            <a:tailEnd/>
          </a:ln>
          <a:effectLst>
            <a:outerShdw blurRad="165100" dist="190500" dir="2820000" algn="tl" rotWithShape="0">
              <a:prstClr val="black">
                <a:alpha val="29000"/>
              </a:prstClr>
            </a:outerShdw>
          </a:effec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sp>
        <p:nvSpPr>
          <p:cNvPr id="353" name="TextBox 352"/>
          <p:cNvSpPr txBox="1"/>
          <p:nvPr/>
        </p:nvSpPr>
        <p:spPr>
          <a:xfrm>
            <a:off x="843495" y="2896120"/>
            <a:ext cx="639022" cy="304785"/>
          </a:xfrm>
          <a:prstGeom prst="rect">
            <a:avLst/>
          </a:prstGeom>
          <a:noFill/>
        </p:spPr>
        <p:txBody>
          <a:bodyPr wrap="none" lIns="75440" tIns="37720" rIns="75440" bIns="37720" rtlCol="0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30 June</a:t>
            </a:r>
            <a:endParaRPr lang="id-ID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2459087" y="2673583"/>
            <a:ext cx="639022" cy="304785"/>
          </a:xfrm>
          <a:prstGeom prst="rect">
            <a:avLst/>
          </a:prstGeom>
          <a:noFill/>
        </p:spPr>
        <p:txBody>
          <a:bodyPr wrap="none" lIns="75440" tIns="37720" rIns="75440" bIns="37720" rtlCol="0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31 July</a:t>
            </a:r>
            <a:endParaRPr lang="id-ID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3931861" y="2488466"/>
            <a:ext cx="639022" cy="304785"/>
          </a:xfrm>
          <a:prstGeom prst="rect">
            <a:avLst/>
          </a:prstGeom>
          <a:noFill/>
        </p:spPr>
        <p:txBody>
          <a:bodyPr wrap="none" lIns="75440" tIns="37720" rIns="75440" bIns="37720" rtlCol="0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30 Sept</a:t>
            </a:r>
            <a:endParaRPr lang="id-ID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5425988" y="2297526"/>
            <a:ext cx="639022" cy="304785"/>
          </a:xfrm>
          <a:prstGeom prst="rect">
            <a:avLst/>
          </a:prstGeom>
          <a:noFill/>
        </p:spPr>
        <p:txBody>
          <a:bodyPr wrap="none" lIns="75440" tIns="37720" rIns="75440" bIns="37720" rtlCol="0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31 Dec</a:t>
            </a:r>
            <a:endParaRPr lang="id-ID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7061453" y="2075370"/>
            <a:ext cx="639022" cy="304785"/>
          </a:xfrm>
          <a:prstGeom prst="rect">
            <a:avLst/>
          </a:prstGeom>
          <a:noFill/>
        </p:spPr>
        <p:txBody>
          <a:bodyPr wrap="none" lIns="75440" tIns="37720" rIns="75440" bIns="37720" rtlCol="0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Lato Regular"/>
                <a:cs typeface="Lato Regular"/>
              </a:rPr>
              <a:t>TOTAL</a:t>
            </a:r>
            <a:endParaRPr lang="id-ID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1953443" y="213402"/>
            <a:ext cx="4498009" cy="584170"/>
          </a:xfrm>
          <a:prstGeom prst="rect">
            <a:avLst/>
          </a:prstGeom>
          <a:noFill/>
        </p:spPr>
        <p:txBody>
          <a:bodyPr wrap="square" lIns="75440" tIns="37720" rIns="75440" bIns="37720" rtlCol="0">
            <a:normAutofit/>
          </a:bodyPr>
          <a:lstStyle/>
          <a:p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YEAR ENDS</a:t>
            </a:r>
            <a:endParaRPr lang="en-US" sz="3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59" name="Picture 3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63" y="2896207"/>
            <a:ext cx="266570" cy="266645"/>
          </a:xfrm>
          <a:prstGeom prst="rect">
            <a:avLst/>
          </a:prstGeom>
        </p:spPr>
      </p:pic>
      <p:pic>
        <p:nvPicPr>
          <p:cNvPr id="363" name="Picture 3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579" y="2132831"/>
            <a:ext cx="256511" cy="256583"/>
          </a:xfrm>
          <a:prstGeom prst="rect">
            <a:avLst/>
          </a:prstGeom>
        </p:spPr>
      </p:pic>
      <p:sp>
        <p:nvSpPr>
          <p:cNvPr id="364" name="Freeform 2"/>
          <p:cNvSpPr>
            <a:spLocks/>
          </p:cNvSpPr>
          <p:nvPr/>
        </p:nvSpPr>
        <p:spPr bwMode="auto">
          <a:xfrm>
            <a:off x="6291719" y="2448229"/>
            <a:ext cx="159733" cy="218849"/>
          </a:xfrm>
          <a:custGeom>
            <a:avLst/>
            <a:gdLst>
              <a:gd name="T0" fmla="*/ 0 w 21600"/>
              <a:gd name="T1" fmla="*/ 0 h 21600"/>
              <a:gd name="T2" fmla="*/ 1422400 w 21600"/>
              <a:gd name="T3" fmla="*/ 0 h 21600"/>
              <a:gd name="T4" fmla="*/ 1422400 w 21600"/>
              <a:gd name="T5" fmla="*/ 1435100 h 21600"/>
              <a:gd name="T6" fmla="*/ 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sz="700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52" y="2682538"/>
            <a:ext cx="266570" cy="26664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633" y="2523316"/>
            <a:ext cx="266570" cy="26664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57" y="2343688"/>
            <a:ext cx="266570" cy="266645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2028812" y="3413575"/>
            <a:ext cx="1267963" cy="14968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4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3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/>
      <p:bldP spid="354" grpId="0"/>
      <p:bldP spid="355" grpId="0"/>
      <p:bldP spid="356" grpId="0"/>
      <p:bldP spid="357" grpId="0"/>
      <p:bldP spid="3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643235" y="2081967"/>
            <a:ext cx="3706365" cy="3706365"/>
            <a:chOff x="4204530" y="1726250"/>
            <a:chExt cx="3478139" cy="3478141"/>
          </a:xfrm>
          <a:effectLst>
            <a:outerShdw blurRad="901700" dist="203200" dir="3120000" algn="ctr" rotWithShape="0">
              <a:srgbClr val="000000">
                <a:alpha val="47000"/>
              </a:srgbClr>
            </a:outerShdw>
          </a:effectLst>
        </p:grpSpPr>
        <p:sp>
          <p:nvSpPr>
            <p:cNvPr id="34" name="Oval 33"/>
            <p:cNvSpPr/>
            <p:nvPr/>
          </p:nvSpPr>
          <p:spPr>
            <a:xfrm>
              <a:off x="4204530" y="1726250"/>
              <a:ext cx="3478139" cy="3478141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73100" dist="165100" dir="726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06352" y="2028072"/>
              <a:ext cx="2874495" cy="287449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55792" y="2277512"/>
              <a:ext cx="2375615" cy="237561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73100" dist="165100" dir="726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961940" y="2483660"/>
              <a:ext cx="1963318" cy="19633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273113" y="2794834"/>
              <a:ext cx="1340973" cy="1340974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73100" dist="165100" dir="7260000" algn="ctr" rotWithShape="0">
                <a:srgbClr val="000000">
                  <a:alpha val="6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34083" y="1918723"/>
            <a:ext cx="2314976" cy="1869091"/>
            <a:chOff x="2389901" y="464488"/>
            <a:chExt cx="2572194" cy="2076768"/>
          </a:xfrm>
          <a:effectLst>
            <a:outerShdw blurRad="431800" dist="50800" dir="5400000" algn="ctr" rotWithShape="0">
              <a:srgbClr val="000000">
                <a:alpha val="58000"/>
              </a:srgbClr>
            </a:outerShdw>
          </a:effectLst>
        </p:grpSpPr>
        <p:sp>
          <p:nvSpPr>
            <p:cNvPr id="40" name="Isosceles Triangle 39"/>
            <p:cNvSpPr/>
            <p:nvPr/>
          </p:nvSpPr>
          <p:spPr>
            <a:xfrm rot="10800000">
              <a:off x="2389901" y="1466849"/>
              <a:ext cx="531764" cy="107440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2"/>
            <p:cNvSpPr>
              <a:spLocks noChangeArrowheads="1"/>
            </p:cNvSpPr>
            <p:nvPr/>
          </p:nvSpPr>
          <p:spPr bwMode="auto">
            <a:xfrm rot="6488000">
              <a:off x="3049052" y="-34516"/>
              <a:ext cx="1414040" cy="2412047"/>
            </a:xfrm>
            <a:custGeom>
              <a:avLst/>
              <a:gdLst>
                <a:gd name="T0" fmla="*/ 3062 w 6688"/>
                <a:gd name="T1" fmla="*/ 0 h 11406"/>
                <a:gd name="T2" fmla="*/ 0 w 6688"/>
                <a:gd name="T3" fmla="*/ 5686 h 11406"/>
                <a:gd name="T4" fmla="*/ 3062 w 6688"/>
                <a:gd name="T5" fmla="*/ 11405 h 11406"/>
                <a:gd name="T6" fmla="*/ 6687 w 6688"/>
                <a:gd name="T7" fmla="*/ 11405 h 11406"/>
                <a:gd name="T8" fmla="*/ 3062 w 6688"/>
                <a:gd name="T9" fmla="*/ 0 h 1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8" h="11406">
                  <a:moveTo>
                    <a:pt x="3062" y="0"/>
                  </a:moveTo>
                  <a:lnTo>
                    <a:pt x="0" y="5686"/>
                  </a:lnTo>
                  <a:lnTo>
                    <a:pt x="3062" y="11405"/>
                  </a:lnTo>
                  <a:lnTo>
                    <a:pt x="6687" y="11405"/>
                  </a:lnTo>
                  <a:lnTo>
                    <a:pt x="3062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243797" tIns="121899" rIns="243797" bIns="121899" anchor="ctr">
              <a:normAutofit/>
            </a:bodyPr>
            <a:lstStyle/>
            <a:p>
              <a:endParaRPr lang="en-US" dirty="0">
                <a:latin typeface="Lato Ligh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335369" y="380441"/>
            <a:ext cx="2306402" cy="2460156"/>
            <a:chOff x="2389901" y="464488"/>
            <a:chExt cx="2562669" cy="2733507"/>
          </a:xfrm>
          <a:effectLst>
            <a:outerShdw blurRad="431800" dist="50800" dir="5400000" algn="ctr" rotWithShape="0">
              <a:srgbClr val="000000">
                <a:alpha val="58000"/>
              </a:srgbClr>
            </a:outerShdw>
          </a:effectLst>
        </p:grpSpPr>
        <p:sp>
          <p:nvSpPr>
            <p:cNvPr id="43" name="Isosceles Triangle 42"/>
            <p:cNvSpPr/>
            <p:nvPr/>
          </p:nvSpPr>
          <p:spPr>
            <a:xfrm rot="10800000">
              <a:off x="2389901" y="1466848"/>
              <a:ext cx="458540" cy="173114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2"/>
            <p:cNvSpPr>
              <a:spLocks noChangeArrowheads="1"/>
            </p:cNvSpPr>
            <p:nvPr/>
          </p:nvSpPr>
          <p:spPr bwMode="auto">
            <a:xfrm rot="6488000">
              <a:off x="3039527" y="-34516"/>
              <a:ext cx="1414040" cy="2412047"/>
            </a:xfrm>
            <a:custGeom>
              <a:avLst/>
              <a:gdLst>
                <a:gd name="T0" fmla="*/ 3062 w 6688"/>
                <a:gd name="T1" fmla="*/ 0 h 11406"/>
                <a:gd name="T2" fmla="*/ 0 w 6688"/>
                <a:gd name="T3" fmla="*/ 5686 h 11406"/>
                <a:gd name="T4" fmla="*/ 3062 w 6688"/>
                <a:gd name="T5" fmla="*/ 11405 h 11406"/>
                <a:gd name="T6" fmla="*/ 6687 w 6688"/>
                <a:gd name="T7" fmla="*/ 11405 h 11406"/>
                <a:gd name="T8" fmla="*/ 3062 w 6688"/>
                <a:gd name="T9" fmla="*/ 0 h 1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8" h="11406">
                  <a:moveTo>
                    <a:pt x="3062" y="0"/>
                  </a:moveTo>
                  <a:lnTo>
                    <a:pt x="0" y="5686"/>
                  </a:lnTo>
                  <a:lnTo>
                    <a:pt x="3062" y="11405"/>
                  </a:lnTo>
                  <a:lnTo>
                    <a:pt x="6687" y="11405"/>
                  </a:lnTo>
                  <a:lnTo>
                    <a:pt x="3062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243797" tIns="121899" rIns="243797" bIns="121899" anchor="ctr">
              <a:normAutofit/>
            </a:bodyPr>
            <a:lstStyle/>
            <a:p>
              <a:endParaRPr lang="en-US" dirty="0">
                <a:latin typeface="Lato Ligh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 flipV="1">
            <a:off x="3205531" y="3913693"/>
            <a:ext cx="2306402" cy="2090577"/>
            <a:chOff x="2389901" y="464488"/>
            <a:chExt cx="2562669" cy="2322863"/>
          </a:xfrm>
          <a:effectLst>
            <a:outerShdw blurRad="431800" dist="50800" dir="5400000" algn="ctr" rotWithShape="0">
              <a:srgbClr val="000000">
                <a:alpha val="58000"/>
              </a:srgbClr>
            </a:outerShdw>
          </a:effectLst>
        </p:grpSpPr>
        <p:sp>
          <p:nvSpPr>
            <p:cNvPr id="46" name="Isosceles Triangle 45"/>
            <p:cNvSpPr/>
            <p:nvPr/>
          </p:nvSpPr>
          <p:spPr>
            <a:xfrm rot="10800000">
              <a:off x="2389901" y="1466848"/>
              <a:ext cx="404061" cy="132050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2"/>
            <p:cNvSpPr>
              <a:spLocks noChangeArrowheads="1"/>
            </p:cNvSpPr>
            <p:nvPr/>
          </p:nvSpPr>
          <p:spPr bwMode="auto">
            <a:xfrm rot="6488000">
              <a:off x="3039527" y="-34516"/>
              <a:ext cx="1414040" cy="2412047"/>
            </a:xfrm>
            <a:custGeom>
              <a:avLst/>
              <a:gdLst>
                <a:gd name="T0" fmla="*/ 3062 w 6688"/>
                <a:gd name="T1" fmla="*/ 0 h 11406"/>
                <a:gd name="T2" fmla="*/ 0 w 6688"/>
                <a:gd name="T3" fmla="*/ 5686 h 11406"/>
                <a:gd name="T4" fmla="*/ 3062 w 6688"/>
                <a:gd name="T5" fmla="*/ 11405 h 11406"/>
                <a:gd name="T6" fmla="*/ 6687 w 6688"/>
                <a:gd name="T7" fmla="*/ 11405 h 11406"/>
                <a:gd name="T8" fmla="*/ 3062 w 6688"/>
                <a:gd name="T9" fmla="*/ 0 h 1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8" h="11406">
                  <a:moveTo>
                    <a:pt x="3062" y="0"/>
                  </a:moveTo>
                  <a:lnTo>
                    <a:pt x="0" y="5686"/>
                  </a:lnTo>
                  <a:lnTo>
                    <a:pt x="3062" y="11405"/>
                  </a:lnTo>
                  <a:lnTo>
                    <a:pt x="6687" y="11405"/>
                  </a:lnTo>
                  <a:lnTo>
                    <a:pt x="3062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243797" tIns="121899" rIns="243797" bIns="121899" anchor="ctr">
              <a:normAutofit/>
            </a:bodyPr>
            <a:lstStyle/>
            <a:p>
              <a:endParaRPr lang="en-US" dirty="0">
                <a:latin typeface="Lato Light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265661" y="215872"/>
            <a:ext cx="4037287" cy="6370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55000" lnSpcReduction="20000"/>
          </a:bodyPr>
          <a:lstStyle/>
          <a:p>
            <a:pPr algn="r"/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Timeliness</a:t>
            </a:r>
          </a:p>
          <a:p>
            <a:pPr algn="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 June 2018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9741" y="2070597"/>
            <a:ext cx="1445935" cy="679945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 fontScale="92500"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31% SAIs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40% Pacific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Lato Light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441821" y="1574445"/>
            <a:ext cx="647747" cy="6479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4" tIns="41147" rIns="82294" bIns="41147" anchor="ctr">
            <a:normAutofit/>
          </a:bodyPr>
          <a:lstStyle/>
          <a:p>
            <a:pPr algn="ctr" defTabSz="1097059">
              <a:defRPr/>
            </a:pPr>
            <a:endParaRPr lang="en-US" sz="1000" dirty="0">
              <a:latin typeface="Lato Ligh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94230" y="1418053"/>
            <a:ext cx="1823865" cy="1228438"/>
          </a:xfrm>
          <a:prstGeom prst="rect">
            <a:avLst/>
          </a:prstGeom>
          <a:noFill/>
        </p:spPr>
        <p:txBody>
          <a:bodyPr wrap="square" lIns="0" tIns="109732" rIns="0" bIns="0">
            <a:normAutofit fontScale="77500" lnSpcReduction="20000"/>
          </a:bodyPr>
          <a:lstStyle/>
          <a:p>
            <a:pPr defTabSz="1097059">
              <a:lnSpc>
                <a:spcPct val="120000"/>
              </a:lnSpc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Number of SAIs who have completed the audit and issued audit opinions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the 18, 3 SAIs (Tonga, Samoa and Tuvalu) did not meet the Statutory Deadline.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513166" y="3085950"/>
            <a:ext cx="647747" cy="64791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4" tIns="41147" rIns="82294" bIns="41147" anchor="ctr">
            <a:normAutofit/>
          </a:bodyPr>
          <a:lstStyle/>
          <a:p>
            <a:pPr algn="ctr" defTabSz="1097059">
              <a:defRPr/>
            </a:pPr>
            <a:endParaRPr lang="en-US" sz="1000" dirty="0">
              <a:latin typeface="Lato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94230" y="2820848"/>
            <a:ext cx="1823865" cy="1330626"/>
          </a:xfrm>
          <a:prstGeom prst="rect">
            <a:avLst/>
          </a:prstGeom>
          <a:noFill/>
        </p:spPr>
        <p:txBody>
          <a:bodyPr wrap="square" lIns="0" tIns="109732" rIns="0" bIns="0">
            <a:normAutofit fontScale="47500" lnSpcReduction="20000"/>
          </a:bodyPr>
          <a:lstStyle/>
          <a:p>
            <a:pPr defTabSz="1097059">
              <a:lnSpc>
                <a:spcPct val="120000"/>
              </a:lnSpc>
              <a:defRPr/>
            </a:pPr>
            <a:r>
              <a:rPr lang="en-US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Number of SAIs who have NOT completed an audit of FSG and not yet issued an opinion</a:t>
            </a:r>
            <a:endParaRPr lang="en-US" sz="23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the 8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(Cook Islands, Fiji, Nauru, Am.Samoa, PNG, Solomon Islands, Tuvalu, Vanuatu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5 SAIs gave a backlog of more than 2 years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513168" y="4321602"/>
            <a:ext cx="647747" cy="64791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4" tIns="41147" rIns="82294" bIns="41147" anchor="ctr">
            <a:normAutofit/>
          </a:bodyPr>
          <a:lstStyle/>
          <a:p>
            <a:pPr algn="ctr" defTabSz="1097059">
              <a:defRPr/>
            </a:pPr>
            <a:endParaRPr lang="en-US" sz="1000" dirty="0">
              <a:latin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273917" y="4225458"/>
            <a:ext cx="1744178" cy="104152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defTabSz="1097059">
              <a:lnSpc>
                <a:spcPct val="120000"/>
              </a:lnSpc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Completed within Statutory timeline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33" y="1695810"/>
            <a:ext cx="359771" cy="427227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 rot="405206">
            <a:off x="105819" y="3905789"/>
            <a:ext cx="2157433" cy="2559473"/>
            <a:chOff x="1861384" y="266010"/>
            <a:chExt cx="2397149" cy="2843857"/>
          </a:xfrm>
          <a:effectLst>
            <a:outerShdw blurRad="431800" dist="50800" dir="5400000" algn="ctr" rotWithShape="0">
              <a:srgbClr val="000000">
                <a:alpha val="58000"/>
              </a:srgbClr>
            </a:outerShdw>
          </a:effectLst>
        </p:grpSpPr>
        <p:sp>
          <p:nvSpPr>
            <p:cNvPr id="54" name="Isosceles Triangle 53"/>
            <p:cNvSpPr/>
            <p:nvPr/>
          </p:nvSpPr>
          <p:spPr>
            <a:xfrm rot="21194794">
              <a:off x="3789317" y="266010"/>
              <a:ext cx="458540" cy="173114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2"/>
            <p:cNvSpPr>
              <a:spLocks noChangeArrowheads="1"/>
            </p:cNvSpPr>
            <p:nvPr/>
          </p:nvSpPr>
          <p:spPr bwMode="auto">
            <a:xfrm rot="16864776">
              <a:off x="2353193" y="1204526"/>
              <a:ext cx="1413532" cy="2397149"/>
            </a:xfrm>
            <a:custGeom>
              <a:avLst/>
              <a:gdLst>
                <a:gd name="T0" fmla="*/ 3062 w 6688"/>
                <a:gd name="T1" fmla="*/ 0 h 11406"/>
                <a:gd name="T2" fmla="*/ 0 w 6688"/>
                <a:gd name="T3" fmla="*/ 5686 h 11406"/>
                <a:gd name="T4" fmla="*/ 3062 w 6688"/>
                <a:gd name="T5" fmla="*/ 11405 h 11406"/>
                <a:gd name="T6" fmla="*/ 6687 w 6688"/>
                <a:gd name="T7" fmla="*/ 11405 h 11406"/>
                <a:gd name="T8" fmla="*/ 3062 w 6688"/>
                <a:gd name="T9" fmla="*/ 0 h 1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88" h="11406">
                  <a:moveTo>
                    <a:pt x="3062" y="0"/>
                  </a:moveTo>
                  <a:lnTo>
                    <a:pt x="0" y="5686"/>
                  </a:lnTo>
                  <a:lnTo>
                    <a:pt x="3062" y="11405"/>
                  </a:lnTo>
                  <a:lnTo>
                    <a:pt x="6687" y="11405"/>
                  </a:lnTo>
                  <a:lnTo>
                    <a:pt x="3062" y="0"/>
                  </a:lnTo>
                </a:path>
              </a:pathLst>
            </a:cu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243797" tIns="121899" rIns="243797" bIns="121899" anchor="ctr">
              <a:normAutofit/>
            </a:bodyPr>
            <a:lstStyle/>
            <a:p>
              <a:endParaRPr lang="en-US" dirty="0">
                <a:latin typeface="Lato Ligh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625059" y="602120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69% SAIs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60% Pacific</a:t>
            </a:r>
            <a:endParaRPr lang="en-US" dirty="0">
              <a:solidFill>
                <a:schemeClr val="bg1">
                  <a:lumMod val="95000"/>
                </a:schemeClr>
              </a:solidFill>
              <a:latin typeface="Lato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7923" y="5568754"/>
            <a:ext cx="1501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42% 11 SAIs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55% Pacific</a:t>
            </a:r>
            <a:endParaRPr lang="en-US" dirty="0">
              <a:solidFill>
                <a:schemeClr val="bg1">
                  <a:lumMod val="95000"/>
                </a:schemeClr>
              </a:solidFill>
              <a:latin typeface="Lato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7358" y="5138808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58% 15 SAIs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Lato Light"/>
              </a:rPr>
              <a:t>45% Pacific</a:t>
            </a:r>
            <a:endParaRPr lang="en-US" dirty="0">
              <a:solidFill>
                <a:schemeClr val="bg1">
                  <a:lumMod val="95000"/>
                </a:schemeClr>
              </a:solidFill>
              <a:latin typeface="Lato Light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482" y="4425421"/>
            <a:ext cx="359771" cy="42722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013" y="3180580"/>
            <a:ext cx="359771" cy="427227"/>
          </a:xfrm>
          <a:prstGeom prst="rect">
            <a:avLst/>
          </a:prstGeom>
        </p:spPr>
      </p:pic>
      <p:sp>
        <p:nvSpPr>
          <p:cNvPr id="70" name="Oval 69"/>
          <p:cNvSpPr/>
          <p:nvPr/>
        </p:nvSpPr>
        <p:spPr bwMode="auto">
          <a:xfrm>
            <a:off x="6546483" y="5419999"/>
            <a:ext cx="647747" cy="647915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4" tIns="41147" rIns="82294" bIns="41147" anchor="ctr">
            <a:normAutofit/>
          </a:bodyPr>
          <a:lstStyle/>
          <a:p>
            <a:pPr algn="ctr" defTabSz="1097059">
              <a:defRPr/>
            </a:pPr>
            <a:endParaRPr lang="en-US" sz="1000" dirty="0">
              <a:latin typeface="Lato Light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44" y="5550874"/>
            <a:ext cx="359771" cy="427227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273917" y="5200898"/>
            <a:ext cx="1744178" cy="104152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defTabSz="1097059">
              <a:lnSpc>
                <a:spcPct val="120000"/>
              </a:lnSpc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Did not complete audit within Statutory timeline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118" y="167410"/>
            <a:ext cx="810838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9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 animBg="1"/>
      <p:bldP spid="55" grpId="0"/>
      <p:bldP spid="56" grpId="0" animBg="1"/>
      <p:bldP spid="57" grpId="0"/>
      <p:bldP spid="60" grpId="0" animBg="1"/>
      <p:bldP spid="61" grpId="0"/>
      <p:bldP spid="70" grpId="0" animBg="1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938087" y="223725"/>
            <a:ext cx="6002199" cy="1059142"/>
          </a:xfrm>
          <a:prstGeom prst="rect">
            <a:avLst/>
          </a:prstGeom>
          <a:noFill/>
        </p:spPr>
        <p:txBody>
          <a:bodyPr wrap="square" lIns="75440" tIns="37720" rIns="75440" bIns="37720" rtlCol="0">
            <a:normAutofit/>
          </a:bodyPr>
          <a:lstStyle/>
          <a:p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Audit Opinions</a:t>
            </a:r>
            <a:endParaRPr lang="en-US" sz="3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289188" y="149858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O4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454" b="2599"/>
          <a:stretch/>
        </p:blipFill>
        <p:spPr>
          <a:xfrm>
            <a:off x="4855611" y="1"/>
            <a:ext cx="4288389" cy="27480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7701" t="4595" r="16577" b="6716"/>
          <a:stretch/>
        </p:blipFill>
        <p:spPr>
          <a:xfrm>
            <a:off x="0" y="2742932"/>
            <a:ext cx="7246742" cy="406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23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735426" y="6326465"/>
            <a:ext cx="7818120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57116" y="75892"/>
            <a:ext cx="6002199" cy="1059142"/>
          </a:xfrm>
          <a:prstGeom prst="rect">
            <a:avLst/>
          </a:prstGeom>
          <a:noFill/>
        </p:spPr>
        <p:txBody>
          <a:bodyPr wrap="square" lIns="75440" tIns="37720" rIns="75440" bIns="37720" rtlCol="0">
            <a:normAutofit/>
          </a:bodyPr>
          <a:lstStyle/>
          <a:p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Auditing Standards</a:t>
            </a:r>
            <a:endParaRPr lang="en-US" sz="3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  <p:sp>
        <p:nvSpPr>
          <p:cNvPr id="46" name="Oval 45"/>
          <p:cNvSpPr/>
          <p:nvPr/>
        </p:nvSpPr>
        <p:spPr>
          <a:xfrm>
            <a:off x="2446247" y="69036"/>
            <a:ext cx="707591" cy="70759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4" tIns="41147" rIns="82294" bIns="41147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O3 </a:t>
            </a:r>
            <a:endParaRPr lang="en-US" dirty="0"/>
          </a:p>
        </p:txBody>
      </p:sp>
      <p:pic>
        <p:nvPicPr>
          <p:cNvPr id="47" name="Picture 4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0361" y="1098494"/>
            <a:ext cx="7576616" cy="483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996122" y="746788"/>
            <a:ext cx="2876575" cy="2749448"/>
            <a:chOff x="10070537" y="3323510"/>
            <a:chExt cx="4265896" cy="4265690"/>
          </a:xfrm>
          <a:effectLst>
            <a:outerShdw blurRad="1270000" dist="241300" dir="5400000" sx="111000" sy="111000" algn="ctr" rotWithShape="0">
              <a:srgbClr val="000000">
                <a:alpha val="49000"/>
              </a:srgbClr>
            </a:outerShdw>
          </a:effectLst>
        </p:grpSpPr>
        <p:sp>
          <p:nvSpPr>
            <p:cNvPr id="29" name="Freeform 13"/>
            <p:cNvSpPr>
              <a:spLocks noChangeArrowheads="1"/>
            </p:cNvSpPr>
            <p:nvPr/>
          </p:nvSpPr>
          <p:spPr bwMode="auto">
            <a:xfrm>
              <a:off x="10070537" y="3323510"/>
              <a:ext cx="4265896" cy="426569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3523 0 0"/>
                <a:gd name="G7" fmla="+- 2269 0 0"/>
                <a:gd name="G8" fmla="+- 101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634765 w 4540"/>
                <a:gd name="T1" fmla="*/ 817202 h 4540"/>
                <a:gd name="T2" fmla="*/ 1634765 w 4540"/>
                <a:gd name="T3" fmla="*/ 817202 h 4540"/>
                <a:gd name="T4" fmla="*/ 817563 w 4540"/>
                <a:gd name="T5" fmla="*/ 1634765 h 4540"/>
                <a:gd name="T6" fmla="*/ 0 w 4540"/>
                <a:gd name="T7" fmla="*/ 817202 h 4540"/>
                <a:gd name="T8" fmla="*/ 817563 w 4540"/>
                <a:gd name="T9" fmla="*/ 0 h 4540"/>
                <a:gd name="T10" fmla="*/ 1634765 w 4540"/>
                <a:gd name="T11" fmla="*/ 817202 h 4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0" h="4540">
                  <a:moveTo>
                    <a:pt x="4539" y="2269"/>
                  </a:moveTo>
                  <a:lnTo>
                    <a:pt x="4539" y="2269"/>
                  </a:lnTo>
                  <a:cubicBezTo>
                    <a:pt x="4539" y="3523"/>
                    <a:pt x="3523" y="4539"/>
                    <a:pt x="2270" y="4539"/>
                  </a:cubicBezTo>
                  <a:cubicBezTo>
                    <a:pt x="1016" y="4539"/>
                    <a:pt x="0" y="3523"/>
                    <a:pt x="0" y="2269"/>
                  </a:cubicBezTo>
                  <a:cubicBezTo>
                    <a:pt x="0" y="1016"/>
                    <a:pt x="1016" y="0"/>
                    <a:pt x="2270" y="0"/>
                  </a:cubicBezTo>
                  <a:cubicBezTo>
                    <a:pt x="3523" y="0"/>
                    <a:pt x="4539" y="1016"/>
                    <a:pt x="4539" y="226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 noChangeArrowheads="1"/>
            </p:cNvSpPr>
            <p:nvPr/>
          </p:nvSpPr>
          <p:spPr bwMode="auto">
            <a:xfrm>
              <a:off x="10542684" y="3791492"/>
              <a:ext cx="3321600" cy="332143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2745 0 0"/>
                <a:gd name="G7" fmla="+- 1768 0 0"/>
                <a:gd name="G8" fmla="+- 792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272815 w 3538"/>
                <a:gd name="T1" fmla="*/ 636228 h 3538"/>
                <a:gd name="T2" fmla="*/ 1272815 w 3538"/>
                <a:gd name="T3" fmla="*/ 636228 h 3538"/>
                <a:gd name="T4" fmla="*/ 636588 w 3538"/>
                <a:gd name="T5" fmla="*/ 1272815 h 3538"/>
                <a:gd name="T6" fmla="*/ 0 w 3538"/>
                <a:gd name="T7" fmla="*/ 636228 h 3538"/>
                <a:gd name="T8" fmla="*/ 636588 w 3538"/>
                <a:gd name="T9" fmla="*/ 0 h 3538"/>
                <a:gd name="T10" fmla="*/ 1272815 w 3538"/>
                <a:gd name="T11" fmla="*/ 636228 h 3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8" h="3538">
                  <a:moveTo>
                    <a:pt x="3537" y="1768"/>
                  </a:moveTo>
                  <a:lnTo>
                    <a:pt x="3537" y="1768"/>
                  </a:lnTo>
                  <a:cubicBezTo>
                    <a:pt x="3537" y="2745"/>
                    <a:pt x="2745" y="3537"/>
                    <a:pt x="1769" y="3537"/>
                  </a:cubicBezTo>
                  <a:cubicBezTo>
                    <a:pt x="792" y="3537"/>
                    <a:pt x="0" y="2745"/>
                    <a:pt x="0" y="1768"/>
                  </a:cubicBezTo>
                  <a:cubicBezTo>
                    <a:pt x="0" y="792"/>
                    <a:pt x="792" y="0"/>
                    <a:pt x="1769" y="0"/>
                  </a:cubicBezTo>
                  <a:cubicBezTo>
                    <a:pt x="2745" y="0"/>
                    <a:pt x="3537" y="792"/>
                    <a:pt x="3537" y="176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 noChangeArrowheads="1"/>
            </p:cNvSpPr>
            <p:nvPr/>
          </p:nvSpPr>
          <p:spPr bwMode="auto">
            <a:xfrm>
              <a:off x="11010691" y="4263617"/>
              <a:ext cx="2381445" cy="238133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966 0 0"/>
                <a:gd name="G7" fmla="+- 1267 0 0"/>
                <a:gd name="G8" fmla="+- 56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912452 w 2536"/>
                <a:gd name="T1" fmla="*/ 456047 h 2536"/>
                <a:gd name="T2" fmla="*/ 912452 w 2536"/>
                <a:gd name="T3" fmla="*/ 456047 h 2536"/>
                <a:gd name="T4" fmla="*/ 456406 w 2536"/>
                <a:gd name="T5" fmla="*/ 912453 h 2536"/>
                <a:gd name="T6" fmla="*/ 0 w 2536"/>
                <a:gd name="T7" fmla="*/ 456047 h 2536"/>
                <a:gd name="T8" fmla="*/ 456406 w 2536"/>
                <a:gd name="T9" fmla="*/ 0 h 2536"/>
                <a:gd name="T10" fmla="*/ 912452 w 2536"/>
                <a:gd name="T11" fmla="*/ 456047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6" h="2536">
                  <a:moveTo>
                    <a:pt x="2535" y="1267"/>
                  </a:moveTo>
                  <a:lnTo>
                    <a:pt x="2535" y="1267"/>
                  </a:lnTo>
                  <a:cubicBezTo>
                    <a:pt x="2535" y="1966"/>
                    <a:pt x="1969" y="2535"/>
                    <a:pt x="1268" y="2535"/>
                  </a:cubicBezTo>
                  <a:cubicBezTo>
                    <a:pt x="569" y="2535"/>
                    <a:pt x="0" y="1966"/>
                    <a:pt x="0" y="1267"/>
                  </a:cubicBezTo>
                  <a:cubicBezTo>
                    <a:pt x="0" y="566"/>
                    <a:pt x="569" y="0"/>
                    <a:pt x="1268" y="0"/>
                  </a:cubicBezTo>
                  <a:cubicBezTo>
                    <a:pt x="1969" y="0"/>
                    <a:pt x="2535" y="566"/>
                    <a:pt x="2535" y="126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2" name="Freeform 16"/>
            <p:cNvSpPr>
              <a:spLocks noChangeArrowheads="1"/>
            </p:cNvSpPr>
            <p:nvPr/>
          </p:nvSpPr>
          <p:spPr bwMode="auto">
            <a:xfrm>
              <a:off x="11482839" y="4731602"/>
              <a:ext cx="1441293" cy="14453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193 0 0"/>
                <a:gd name="G7" fmla="+- 769 0 0"/>
                <a:gd name="G8" fmla="+- 345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552090 w 1534"/>
                <a:gd name="T1" fmla="*/ 277199 h 1537"/>
                <a:gd name="T2" fmla="*/ 552090 w 1534"/>
                <a:gd name="T3" fmla="*/ 277199 h 1537"/>
                <a:gd name="T4" fmla="*/ 276225 w 1534"/>
                <a:gd name="T5" fmla="*/ 553677 h 1537"/>
                <a:gd name="T6" fmla="*/ 0 w 1534"/>
                <a:gd name="T7" fmla="*/ 277199 h 1537"/>
                <a:gd name="T8" fmla="*/ 276225 w 1534"/>
                <a:gd name="T9" fmla="*/ 0 h 1537"/>
                <a:gd name="T10" fmla="*/ 552090 w 1534"/>
                <a:gd name="T11" fmla="*/ 277199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4" h="1537">
                  <a:moveTo>
                    <a:pt x="1533" y="769"/>
                  </a:moveTo>
                  <a:lnTo>
                    <a:pt x="1533" y="769"/>
                  </a:lnTo>
                  <a:cubicBezTo>
                    <a:pt x="1533" y="1193"/>
                    <a:pt x="1191" y="1536"/>
                    <a:pt x="767" y="1536"/>
                  </a:cubicBezTo>
                  <a:cubicBezTo>
                    <a:pt x="342" y="1536"/>
                    <a:pt x="0" y="1193"/>
                    <a:pt x="0" y="769"/>
                  </a:cubicBezTo>
                  <a:cubicBezTo>
                    <a:pt x="0" y="345"/>
                    <a:pt x="342" y="0"/>
                    <a:pt x="767" y="0"/>
                  </a:cubicBezTo>
                  <a:cubicBezTo>
                    <a:pt x="1191" y="0"/>
                    <a:pt x="1533" y="345"/>
                    <a:pt x="1533" y="769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 noChangeArrowheads="1"/>
            </p:cNvSpPr>
            <p:nvPr/>
          </p:nvSpPr>
          <p:spPr bwMode="auto">
            <a:xfrm>
              <a:off x="11950843" y="5199582"/>
              <a:ext cx="501141" cy="50111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*/ 1 0 0"/>
                <a:gd name="T0" fmla="*/ 534 256 1"/>
                <a:gd name="T1" fmla="*/ 0 256 1"/>
                <a:gd name="G5" fmla="+- 0 T0 T1"/>
                <a:gd name="G6" fmla="cos G4 G5"/>
                <a:gd name="G7" fmla="+- 1 0 0"/>
                <a:gd name="G8" fmla="+- 415 0 0"/>
                <a:gd name="G9" fmla="+- 268 0 0"/>
                <a:gd name="G10" fmla="+- 121 0 0"/>
                <a:gd name="G11" fmla="+- 1 0 0"/>
                <a:gd name="G12" fmla="*/ 1 0 0"/>
                <a:gd name="G13" fmla="*/ 1 0 0"/>
                <a:gd name="G14" fmla="cos G12 G13"/>
                <a:gd name="G15" fmla="+- 1 0 0"/>
                <a:gd name="G16" fmla="+- 1 0 0"/>
                <a:gd name="G17" fmla="+- 1 0 0"/>
                <a:gd name="T2" fmla="*/ 191729 w 535"/>
                <a:gd name="T3" fmla="*/ 96224 h 535"/>
                <a:gd name="T4" fmla="*/ 191729 w 535"/>
                <a:gd name="T5" fmla="*/ 96224 h 535"/>
                <a:gd name="T6" fmla="*/ 95505 w 535"/>
                <a:gd name="T7" fmla="*/ 191729 h 535"/>
                <a:gd name="T8" fmla="*/ 0 w 535"/>
                <a:gd name="T9" fmla="*/ 96224 h 535"/>
                <a:gd name="T10" fmla="*/ 95505 w 535"/>
                <a:gd name="T11" fmla="*/ 0 h 535"/>
                <a:gd name="T12" fmla="*/ 191729 w 535"/>
                <a:gd name="T13" fmla="*/ 96224 h 535"/>
              </a:gdLst>
              <a:ahLst/>
              <a:cxnLst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535">
                  <a:moveTo>
                    <a:pt x="534" y="268"/>
                  </a:moveTo>
                  <a:lnTo>
                    <a:pt x="534" y="268"/>
                  </a:lnTo>
                  <a:cubicBezTo>
                    <a:pt x="534" y="415"/>
                    <a:pt x="412" y="534"/>
                    <a:pt x="266" y="534"/>
                  </a:cubicBezTo>
                  <a:cubicBezTo>
                    <a:pt x="119" y="534"/>
                    <a:pt x="0" y="415"/>
                    <a:pt x="0" y="268"/>
                  </a:cubicBezTo>
                  <a:cubicBezTo>
                    <a:pt x="0" y="121"/>
                    <a:pt x="119" y="0"/>
                    <a:pt x="266" y="0"/>
                  </a:cubicBezTo>
                  <a:cubicBezTo>
                    <a:pt x="412" y="0"/>
                    <a:pt x="534" y="121"/>
                    <a:pt x="534" y="26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 fontScale="32500" lnSpcReduction="20000"/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21070" y="910650"/>
            <a:ext cx="2582081" cy="1254092"/>
            <a:chOff x="12124791" y="3770786"/>
            <a:chExt cx="3478984" cy="1689710"/>
          </a:xfrm>
        </p:grpSpPr>
        <p:sp>
          <p:nvSpPr>
            <p:cNvPr id="35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6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7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8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/>
            </a:bodyPr>
            <a:lstStyle/>
            <a:p>
              <a:endParaRPr lang="en-US"/>
            </a:p>
          </p:txBody>
        </p:sp>
        <p:sp>
          <p:nvSpPr>
            <p:cNvPr id="39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 fontScale="85000" lnSpcReduction="20000"/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>
              <a:normAutofit fontScale="25000" lnSpcReduction="20000"/>
            </a:bodyPr>
            <a:lstStyle/>
            <a:p>
              <a:endParaRPr lang="en-US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675928" y="4253173"/>
            <a:ext cx="7818120" cy="0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 bwMode="auto">
          <a:xfrm>
            <a:off x="1368828" y="4397174"/>
            <a:ext cx="647747" cy="64791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219375" tIns="109688" rIns="219375" bIns="109688" anchor="ctr">
            <a:normAutofit fontScale="92500"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612" y="5045087"/>
            <a:ext cx="1744178" cy="118556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algn="ctr" defTabSz="1097059">
              <a:lnSpc>
                <a:spcPct val="120000"/>
              </a:lnSpc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62% [16/26]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Lato Regular"/>
              <a:cs typeface="Lato Regular"/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Accrual Basis (US GAAP/GASB)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28528" y="4347987"/>
            <a:ext cx="647747" cy="64791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lIns="219375" tIns="109688" rIns="219375" bIns="109688" anchor="ctr">
            <a:normAutofit fontScale="92500"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25306" y="5090715"/>
            <a:ext cx="1744178" cy="118556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algn="ctr" defTabSz="1097059">
              <a:lnSpc>
                <a:spcPct val="120000"/>
              </a:lnSpc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38%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[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Regular"/>
                <a:cs typeface="Lato Regular"/>
              </a:rPr>
              <a:t>10/26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</a:p>
          <a:p>
            <a:pPr algn="ctr" defTabSz="1097059">
              <a:lnSpc>
                <a:spcPct val="120000"/>
              </a:lnSpc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Cash Basis (IPSAS/ GAAP/ Other)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051" y="4459833"/>
            <a:ext cx="334699" cy="37859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57116" y="75892"/>
            <a:ext cx="6002199" cy="1059142"/>
          </a:xfrm>
          <a:prstGeom prst="rect">
            <a:avLst/>
          </a:prstGeom>
          <a:noFill/>
        </p:spPr>
        <p:txBody>
          <a:bodyPr wrap="square" lIns="75440" tIns="37720" rIns="75440" bIns="37720" rtlCol="0">
            <a:normAutofit/>
          </a:bodyPr>
          <a:lstStyle/>
          <a:p>
            <a:r>
              <a:rPr 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Reporting Framework</a:t>
            </a:r>
            <a:endParaRPr lang="en-US" sz="3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531127" y="4515387"/>
            <a:ext cx="372149" cy="385413"/>
            <a:chOff x="2063750" y="3559175"/>
            <a:chExt cx="779463" cy="774701"/>
          </a:xfrm>
          <a:solidFill>
            <a:schemeClr val="bg1"/>
          </a:solidFill>
        </p:grpSpPr>
        <p:sp>
          <p:nvSpPr>
            <p:cNvPr id="51" name="Freeform 46"/>
            <p:cNvSpPr>
              <a:spLocks noEditPoints="1"/>
            </p:cNvSpPr>
            <p:nvPr/>
          </p:nvSpPr>
          <p:spPr bwMode="auto">
            <a:xfrm>
              <a:off x="2063750" y="3894138"/>
              <a:ext cx="249238" cy="436563"/>
            </a:xfrm>
            <a:custGeom>
              <a:avLst/>
              <a:gdLst>
                <a:gd name="T0" fmla="*/ 21 w 157"/>
                <a:gd name="T1" fmla="*/ 0 h 275"/>
                <a:gd name="T2" fmla="*/ 0 w 157"/>
                <a:gd name="T3" fmla="*/ 0 h 275"/>
                <a:gd name="T4" fmla="*/ 0 w 157"/>
                <a:gd name="T5" fmla="*/ 180 h 275"/>
                <a:gd name="T6" fmla="*/ 136 w 157"/>
                <a:gd name="T7" fmla="*/ 180 h 275"/>
                <a:gd name="T8" fmla="*/ 136 w 157"/>
                <a:gd name="T9" fmla="*/ 275 h 275"/>
                <a:gd name="T10" fmla="*/ 157 w 157"/>
                <a:gd name="T11" fmla="*/ 275 h 275"/>
                <a:gd name="T12" fmla="*/ 157 w 157"/>
                <a:gd name="T13" fmla="*/ 159 h 275"/>
                <a:gd name="T14" fmla="*/ 21 w 157"/>
                <a:gd name="T15" fmla="*/ 159 h 275"/>
                <a:gd name="T16" fmla="*/ 21 w 157"/>
                <a:gd name="T17" fmla="*/ 0 h 275"/>
                <a:gd name="T18" fmla="*/ 21 w 157"/>
                <a:gd name="T19" fmla="*/ 0 h 275"/>
                <a:gd name="T20" fmla="*/ 21 w 157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275">
                  <a:moveTo>
                    <a:pt x="21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36" y="180"/>
                  </a:lnTo>
                  <a:lnTo>
                    <a:pt x="136" y="275"/>
                  </a:lnTo>
                  <a:lnTo>
                    <a:pt x="157" y="275"/>
                  </a:lnTo>
                  <a:lnTo>
                    <a:pt x="157" y="159"/>
                  </a:lnTo>
                  <a:lnTo>
                    <a:pt x="21" y="159"/>
                  </a:lnTo>
                  <a:lnTo>
                    <a:pt x="21" y="0"/>
                  </a:lnTo>
                  <a:close/>
                  <a:moveTo>
                    <a:pt x="21" y="0"/>
                  </a:move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47"/>
            <p:cNvSpPr>
              <a:spLocks noEditPoints="1"/>
            </p:cNvSpPr>
            <p:nvPr/>
          </p:nvSpPr>
          <p:spPr bwMode="auto">
            <a:xfrm>
              <a:off x="2063750" y="3894138"/>
              <a:ext cx="249238" cy="436563"/>
            </a:xfrm>
            <a:custGeom>
              <a:avLst/>
              <a:gdLst>
                <a:gd name="T0" fmla="*/ 21 w 157"/>
                <a:gd name="T1" fmla="*/ 0 h 275"/>
                <a:gd name="T2" fmla="*/ 0 w 157"/>
                <a:gd name="T3" fmla="*/ 0 h 275"/>
                <a:gd name="T4" fmla="*/ 0 w 157"/>
                <a:gd name="T5" fmla="*/ 180 h 275"/>
                <a:gd name="T6" fmla="*/ 136 w 157"/>
                <a:gd name="T7" fmla="*/ 180 h 275"/>
                <a:gd name="T8" fmla="*/ 136 w 157"/>
                <a:gd name="T9" fmla="*/ 275 h 275"/>
                <a:gd name="T10" fmla="*/ 157 w 157"/>
                <a:gd name="T11" fmla="*/ 275 h 275"/>
                <a:gd name="T12" fmla="*/ 157 w 157"/>
                <a:gd name="T13" fmla="*/ 159 h 275"/>
                <a:gd name="T14" fmla="*/ 21 w 157"/>
                <a:gd name="T15" fmla="*/ 159 h 275"/>
                <a:gd name="T16" fmla="*/ 21 w 157"/>
                <a:gd name="T17" fmla="*/ 0 h 275"/>
                <a:gd name="T18" fmla="*/ 21 w 157"/>
                <a:gd name="T19" fmla="*/ 0 h 275"/>
                <a:gd name="T20" fmla="*/ 21 w 157"/>
                <a:gd name="T2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275">
                  <a:moveTo>
                    <a:pt x="21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36" y="180"/>
                  </a:lnTo>
                  <a:lnTo>
                    <a:pt x="136" y="275"/>
                  </a:lnTo>
                  <a:lnTo>
                    <a:pt x="157" y="275"/>
                  </a:lnTo>
                  <a:lnTo>
                    <a:pt x="157" y="159"/>
                  </a:lnTo>
                  <a:lnTo>
                    <a:pt x="21" y="159"/>
                  </a:lnTo>
                  <a:lnTo>
                    <a:pt x="21" y="0"/>
                  </a:lnTo>
                  <a:moveTo>
                    <a:pt x="21" y="0"/>
                  </a:moveTo>
                  <a:lnTo>
                    <a:pt x="2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48"/>
            <p:cNvSpPr>
              <a:spLocks noEditPoints="1"/>
            </p:cNvSpPr>
            <p:nvPr/>
          </p:nvSpPr>
          <p:spPr bwMode="auto">
            <a:xfrm>
              <a:off x="2427288" y="3995738"/>
              <a:ext cx="415925" cy="334963"/>
            </a:xfrm>
            <a:custGeom>
              <a:avLst/>
              <a:gdLst>
                <a:gd name="T0" fmla="*/ 0 w 262"/>
                <a:gd name="T1" fmla="*/ 0 h 211"/>
                <a:gd name="T2" fmla="*/ 0 w 262"/>
                <a:gd name="T3" fmla="*/ 21 h 211"/>
                <a:gd name="T4" fmla="*/ 21 w 262"/>
                <a:gd name="T5" fmla="*/ 21 h 211"/>
                <a:gd name="T6" fmla="*/ 21 w 262"/>
                <a:gd name="T7" fmla="*/ 211 h 211"/>
                <a:gd name="T8" fmla="*/ 41 w 262"/>
                <a:gd name="T9" fmla="*/ 211 h 211"/>
                <a:gd name="T10" fmla="*/ 41 w 262"/>
                <a:gd name="T11" fmla="*/ 21 h 211"/>
                <a:gd name="T12" fmla="*/ 241 w 262"/>
                <a:gd name="T13" fmla="*/ 21 h 211"/>
                <a:gd name="T14" fmla="*/ 241 w 262"/>
                <a:gd name="T15" fmla="*/ 211 h 211"/>
                <a:gd name="T16" fmla="*/ 262 w 262"/>
                <a:gd name="T17" fmla="*/ 211 h 211"/>
                <a:gd name="T18" fmla="*/ 262 w 262"/>
                <a:gd name="T19" fmla="*/ 0 h 211"/>
                <a:gd name="T20" fmla="*/ 0 w 262"/>
                <a:gd name="T21" fmla="*/ 0 h 211"/>
                <a:gd name="T22" fmla="*/ 0 w 262"/>
                <a:gd name="T23" fmla="*/ 0 h 211"/>
                <a:gd name="T24" fmla="*/ 0 w 262"/>
                <a:gd name="T2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2" h="211">
                  <a:moveTo>
                    <a:pt x="0" y="0"/>
                  </a:moveTo>
                  <a:lnTo>
                    <a:pt x="0" y="21"/>
                  </a:lnTo>
                  <a:lnTo>
                    <a:pt x="21" y="21"/>
                  </a:lnTo>
                  <a:lnTo>
                    <a:pt x="21" y="211"/>
                  </a:lnTo>
                  <a:lnTo>
                    <a:pt x="41" y="211"/>
                  </a:lnTo>
                  <a:lnTo>
                    <a:pt x="41" y="21"/>
                  </a:lnTo>
                  <a:lnTo>
                    <a:pt x="241" y="21"/>
                  </a:lnTo>
                  <a:lnTo>
                    <a:pt x="241" y="211"/>
                  </a:lnTo>
                  <a:lnTo>
                    <a:pt x="262" y="211"/>
                  </a:lnTo>
                  <a:lnTo>
                    <a:pt x="262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49"/>
            <p:cNvSpPr>
              <a:spLocks noEditPoints="1"/>
            </p:cNvSpPr>
            <p:nvPr/>
          </p:nvSpPr>
          <p:spPr bwMode="auto">
            <a:xfrm>
              <a:off x="2427288" y="3995738"/>
              <a:ext cx="415925" cy="334963"/>
            </a:xfrm>
            <a:custGeom>
              <a:avLst/>
              <a:gdLst>
                <a:gd name="T0" fmla="*/ 0 w 262"/>
                <a:gd name="T1" fmla="*/ 0 h 211"/>
                <a:gd name="T2" fmla="*/ 0 w 262"/>
                <a:gd name="T3" fmla="*/ 21 h 211"/>
                <a:gd name="T4" fmla="*/ 21 w 262"/>
                <a:gd name="T5" fmla="*/ 21 h 211"/>
                <a:gd name="T6" fmla="*/ 21 w 262"/>
                <a:gd name="T7" fmla="*/ 211 h 211"/>
                <a:gd name="T8" fmla="*/ 41 w 262"/>
                <a:gd name="T9" fmla="*/ 211 h 211"/>
                <a:gd name="T10" fmla="*/ 41 w 262"/>
                <a:gd name="T11" fmla="*/ 21 h 211"/>
                <a:gd name="T12" fmla="*/ 241 w 262"/>
                <a:gd name="T13" fmla="*/ 21 h 211"/>
                <a:gd name="T14" fmla="*/ 241 w 262"/>
                <a:gd name="T15" fmla="*/ 211 h 211"/>
                <a:gd name="T16" fmla="*/ 262 w 262"/>
                <a:gd name="T17" fmla="*/ 211 h 211"/>
                <a:gd name="T18" fmla="*/ 262 w 262"/>
                <a:gd name="T19" fmla="*/ 0 h 211"/>
                <a:gd name="T20" fmla="*/ 0 w 262"/>
                <a:gd name="T21" fmla="*/ 0 h 211"/>
                <a:gd name="T22" fmla="*/ 0 w 262"/>
                <a:gd name="T23" fmla="*/ 0 h 211"/>
                <a:gd name="T24" fmla="*/ 0 w 262"/>
                <a:gd name="T2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2" h="211">
                  <a:moveTo>
                    <a:pt x="0" y="0"/>
                  </a:moveTo>
                  <a:lnTo>
                    <a:pt x="0" y="21"/>
                  </a:lnTo>
                  <a:lnTo>
                    <a:pt x="21" y="21"/>
                  </a:lnTo>
                  <a:lnTo>
                    <a:pt x="21" y="211"/>
                  </a:lnTo>
                  <a:lnTo>
                    <a:pt x="41" y="211"/>
                  </a:lnTo>
                  <a:lnTo>
                    <a:pt x="41" y="21"/>
                  </a:lnTo>
                  <a:lnTo>
                    <a:pt x="241" y="21"/>
                  </a:lnTo>
                  <a:lnTo>
                    <a:pt x="241" y="211"/>
                  </a:lnTo>
                  <a:lnTo>
                    <a:pt x="262" y="211"/>
                  </a:lnTo>
                  <a:lnTo>
                    <a:pt x="262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50"/>
            <p:cNvSpPr>
              <a:spLocks noEditPoints="1"/>
            </p:cNvSpPr>
            <p:nvPr/>
          </p:nvSpPr>
          <p:spPr bwMode="auto">
            <a:xfrm>
              <a:off x="2139950" y="3751263"/>
              <a:ext cx="325438" cy="582613"/>
            </a:xfrm>
            <a:custGeom>
              <a:avLst/>
              <a:gdLst>
                <a:gd name="T0" fmla="*/ 67 w 651"/>
                <a:gd name="T1" fmla="*/ 638 h 1155"/>
                <a:gd name="T2" fmla="*/ 67 w 651"/>
                <a:gd name="T3" fmla="*/ 169 h 1155"/>
                <a:gd name="T4" fmla="*/ 170 w 651"/>
                <a:gd name="T5" fmla="*/ 66 h 1155"/>
                <a:gd name="T6" fmla="*/ 273 w 651"/>
                <a:gd name="T7" fmla="*/ 169 h 1155"/>
                <a:gd name="T8" fmla="*/ 273 w 651"/>
                <a:gd name="T9" fmla="*/ 292 h 1155"/>
                <a:gd name="T10" fmla="*/ 641 w 651"/>
                <a:gd name="T11" fmla="*/ 348 h 1155"/>
                <a:gd name="T12" fmla="*/ 651 w 651"/>
                <a:gd name="T13" fmla="*/ 282 h 1155"/>
                <a:gd name="T14" fmla="*/ 339 w 651"/>
                <a:gd name="T15" fmla="*/ 232 h 1155"/>
                <a:gd name="T16" fmla="*/ 339 w 651"/>
                <a:gd name="T17" fmla="*/ 169 h 1155"/>
                <a:gd name="T18" fmla="*/ 170 w 651"/>
                <a:gd name="T19" fmla="*/ 0 h 1155"/>
                <a:gd name="T20" fmla="*/ 0 w 651"/>
                <a:gd name="T21" fmla="*/ 169 h 1155"/>
                <a:gd name="T22" fmla="*/ 0 w 651"/>
                <a:gd name="T23" fmla="*/ 700 h 1155"/>
                <a:gd name="T24" fmla="*/ 399 w 651"/>
                <a:gd name="T25" fmla="*/ 700 h 1155"/>
                <a:gd name="T26" fmla="*/ 492 w 651"/>
                <a:gd name="T27" fmla="*/ 1155 h 1155"/>
                <a:gd name="T28" fmla="*/ 559 w 651"/>
                <a:gd name="T29" fmla="*/ 1142 h 1155"/>
                <a:gd name="T30" fmla="*/ 452 w 651"/>
                <a:gd name="T31" fmla="*/ 638 h 1155"/>
                <a:gd name="T32" fmla="*/ 67 w 651"/>
                <a:gd name="T33" fmla="*/ 638 h 1155"/>
                <a:gd name="T34" fmla="*/ 67 w 651"/>
                <a:gd name="T35" fmla="*/ 638 h 1155"/>
                <a:gd name="T36" fmla="*/ 67 w 651"/>
                <a:gd name="T37" fmla="*/ 638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1" h="1155">
                  <a:moveTo>
                    <a:pt x="67" y="638"/>
                  </a:moveTo>
                  <a:cubicBezTo>
                    <a:pt x="67" y="169"/>
                    <a:pt x="67" y="169"/>
                    <a:pt x="67" y="169"/>
                  </a:cubicBezTo>
                  <a:cubicBezTo>
                    <a:pt x="67" y="113"/>
                    <a:pt x="113" y="66"/>
                    <a:pt x="170" y="66"/>
                  </a:cubicBezTo>
                  <a:cubicBezTo>
                    <a:pt x="226" y="66"/>
                    <a:pt x="273" y="113"/>
                    <a:pt x="273" y="169"/>
                  </a:cubicBezTo>
                  <a:cubicBezTo>
                    <a:pt x="273" y="292"/>
                    <a:pt x="273" y="292"/>
                    <a:pt x="273" y="292"/>
                  </a:cubicBezTo>
                  <a:cubicBezTo>
                    <a:pt x="641" y="348"/>
                    <a:pt x="641" y="348"/>
                    <a:pt x="641" y="348"/>
                  </a:cubicBezTo>
                  <a:cubicBezTo>
                    <a:pt x="651" y="282"/>
                    <a:pt x="651" y="282"/>
                    <a:pt x="651" y="282"/>
                  </a:cubicBezTo>
                  <a:cubicBezTo>
                    <a:pt x="339" y="232"/>
                    <a:pt x="339" y="232"/>
                    <a:pt x="339" y="232"/>
                  </a:cubicBezTo>
                  <a:cubicBezTo>
                    <a:pt x="339" y="169"/>
                    <a:pt x="339" y="169"/>
                    <a:pt x="339" y="169"/>
                  </a:cubicBezTo>
                  <a:cubicBezTo>
                    <a:pt x="339" y="76"/>
                    <a:pt x="262" y="0"/>
                    <a:pt x="170" y="0"/>
                  </a:cubicBezTo>
                  <a:cubicBezTo>
                    <a:pt x="77" y="0"/>
                    <a:pt x="0" y="76"/>
                    <a:pt x="0" y="169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99" y="700"/>
                    <a:pt x="399" y="700"/>
                    <a:pt x="399" y="700"/>
                  </a:cubicBezTo>
                  <a:cubicBezTo>
                    <a:pt x="492" y="1155"/>
                    <a:pt x="492" y="1155"/>
                    <a:pt x="492" y="1155"/>
                  </a:cubicBezTo>
                  <a:cubicBezTo>
                    <a:pt x="559" y="1142"/>
                    <a:pt x="559" y="1142"/>
                    <a:pt x="559" y="1142"/>
                  </a:cubicBezTo>
                  <a:cubicBezTo>
                    <a:pt x="452" y="638"/>
                    <a:pt x="452" y="638"/>
                    <a:pt x="452" y="638"/>
                  </a:cubicBezTo>
                  <a:lnTo>
                    <a:pt x="67" y="638"/>
                  </a:lnTo>
                  <a:close/>
                  <a:moveTo>
                    <a:pt x="67" y="638"/>
                  </a:moveTo>
                  <a:cubicBezTo>
                    <a:pt x="67" y="638"/>
                    <a:pt x="67" y="638"/>
                    <a:pt x="67" y="6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2155825" y="3559175"/>
              <a:ext cx="149225" cy="150813"/>
            </a:xfrm>
            <a:custGeom>
              <a:avLst/>
              <a:gdLst>
                <a:gd name="T0" fmla="*/ 150 w 299"/>
                <a:gd name="T1" fmla="*/ 299 h 299"/>
                <a:gd name="T2" fmla="*/ 299 w 299"/>
                <a:gd name="T3" fmla="*/ 149 h 299"/>
                <a:gd name="T4" fmla="*/ 150 w 299"/>
                <a:gd name="T5" fmla="*/ 0 h 299"/>
                <a:gd name="T6" fmla="*/ 0 w 299"/>
                <a:gd name="T7" fmla="*/ 149 h 299"/>
                <a:gd name="T8" fmla="*/ 150 w 299"/>
                <a:gd name="T9" fmla="*/ 299 h 299"/>
                <a:gd name="T10" fmla="*/ 150 w 299"/>
                <a:gd name="T11" fmla="*/ 67 h 299"/>
                <a:gd name="T12" fmla="*/ 233 w 299"/>
                <a:gd name="T13" fmla="*/ 150 h 299"/>
                <a:gd name="T14" fmla="*/ 150 w 299"/>
                <a:gd name="T15" fmla="*/ 233 h 299"/>
                <a:gd name="T16" fmla="*/ 66 w 299"/>
                <a:gd name="T17" fmla="*/ 150 h 299"/>
                <a:gd name="T18" fmla="*/ 150 w 299"/>
                <a:gd name="T19" fmla="*/ 67 h 299"/>
                <a:gd name="T20" fmla="*/ 150 w 299"/>
                <a:gd name="T21" fmla="*/ 67 h 299"/>
                <a:gd name="T22" fmla="*/ 150 w 299"/>
                <a:gd name="T23" fmla="*/ 6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9" h="299">
                  <a:moveTo>
                    <a:pt x="150" y="299"/>
                  </a:moveTo>
                  <a:cubicBezTo>
                    <a:pt x="233" y="299"/>
                    <a:pt x="299" y="232"/>
                    <a:pt x="299" y="149"/>
                  </a:cubicBezTo>
                  <a:cubicBezTo>
                    <a:pt x="299" y="66"/>
                    <a:pt x="233" y="0"/>
                    <a:pt x="150" y="0"/>
                  </a:cubicBezTo>
                  <a:cubicBezTo>
                    <a:pt x="67" y="0"/>
                    <a:pt x="0" y="67"/>
                    <a:pt x="0" y="149"/>
                  </a:cubicBezTo>
                  <a:cubicBezTo>
                    <a:pt x="0" y="233"/>
                    <a:pt x="66" y="299"/>
                    <a:pt x="150" y="299"/>
                  </a:cubicBezTo>
                  <a:close/>
                  <a:moveTo>
                    <a:pt x="150" y="67"/>
                  </a:moveTo>
                  <a:cubicBezTo>
                    <a:pt x="196" y="67"/>
                    <a:pt x="233" y="103"/>
                    <a:pt x="233" y="150"/>
                  </a:cubicBezTo>
                  <a:cubicBezTo>
                    <a:pt x="233" y="196"/>
                    <a:pt x="196" y="233"/>
                    <a:pt x="150" y="233"/>
                  </a:cubicBezTo>
                  <a:cubicBezTo>
                    <a:pt x="103" y="233"/>
                    <a:pt x="66" y="196"/>
                    <a:pt x="66" y="150"/>
                  </a:cubicBezTo>
                  <a:cubicBezTo>
                    <a:pt x="66" y="103"/>
                    <a:pt x="103" y="67"/>
                    <a:pt x="150" y="67"/>
                  </a:cubicBezTo>
                  <a:close/>
                  <a:moveTo>
                    <a:pt x="150" y="67"/>
                  </a:moveTo>
                  <a:cubicBezTo>
                    <a:pt x="150" y="67"/>
                    <a:pt x="150" y="67"/>
                    <a:pt x="150" y="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2509838" y="3805238"/>
              <a:ext cx="196850" cy="157163"/>
            </a:xfrm>
            <a:custGeom>
              <a:avLst/>
              <a:gdLst>
                <a:gd name="T0" fmla="*/ 0 w 124"/>
                <a:gd name="T1" fmla="*/ 99 h 99"/>
                <a:gd name="T2" fmla="*/ 91 w 124"/>
                <a:gd name="T3" fmla="*/ 99 h 99"/>
                <a:gd name="T4" fmla="*/ 124 w 124"/>
                <a:gd name="T5" fmla="*/ 8 h 99"/>
                <a:gd name="T6" fmla="*/ 105 w 124"/>
                <a:gd name="T7" fmla="*/ 0 h 99"/>
                <a:gd name="T8" fmla="*/ 76 w 124"/>
                <a:gd name="T9" fmla="*/ 78 h 99"/>
                <a:gd name="T10" fmla="*/ 0 w 124"/>
                <a:gd name="T11" fmla="*/ 78 h 99"/>
                <a:gd name="T12" fmla="*/ 0 w 124"/>
                <a:gd name="T13" fmla="*/ 99 h 99"/>
                <a:gd name="T14" fmla="*/ 0 w 124"/>
                <a:gd name="T15" fmla="*/ 99 h 99"/>
                <a:gd name="T16" fmla="*/ 0 w 124"/>
                <a:gd name="T1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99">
                  <a:moveTo>
                    <a:pt x="0" y="99"/>
                  </a:moveTo>
                  <a:lnTo>
                    <a:pt x="91" y="99"/>
                  </a:lnTo>
                  <a:lnTo>
                    <a:pt x="124" y="8"/>
                  </a:lnTo>
                  <a:lnTo>
                    <a:pt x="105" y="0"/>
                  </a:lnTo>
                  <a:lnTo>
                    <a:pt x="76" y="78"/>
                  </a:lnTo>
                  <a:lnTo>
                    <a:pt x="0" y="78"/>
                  </a:lnTo>
                  <a:lnTo>
                    <a:pt x="0" y="99"/>
                  </a:lnTo>
                  <a:close/>
                  <a:moveTo>
                    <a:pt x="0" y="99"/>
                  </a:moveTo>
                  <a:lnTo>
                    <a:pt x="0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2509838" y="3805238"/>
              <a:ext cx="196850" cy="157163"/>
            </a:xfrm>
            <a:custGeom>
              <a:avLst/>
              <a:gdLst>
                <a:gd name="T0" fmla="*/ 0 w 124"/>
                <a:gd name="T1" fmla="*/ 99 h 99"/>
                <a:gd name="T2" fmla="*/ 91 w 124"/>
                <a:gd name="T3" fmla="*/ 99 h 99"/>
                <a:gd name="T4" fmla="*/ 124 w 124"/>
                <a:gd name="T5" fmla="*/ 8 h 99"/>
                <a:gd name="T6" fmla="*/ 105 w 124"/>
                <a:gd name="T7" fmla="*/ 0 h 99"/>
                <a:gd name="T8" fmla="*/ 76 w 124"/>
                <a:gd name="T9" fmla="*/ 78 h 99"/>
                <a:gd name="T10" fmla="*/ 0 w 124"/>
                <a:gd name="T11" fmla="*/ 78 h 99"/>
                <a:gd name="T12" fmla="*/ 0 w 124"/>
                <a:gd name="T13" fmla="*/ 99 h 99"/>
                <a:gd name="T14" fmla="*/ 0 w 124"/>
                <a:gd name="T15" fmla="*/ 99 h 99"/>
                <a:gd name="T16" fmla="*/ 0 w 124"/>
                <a:gd name="T1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99">
                  <a:moveTo>
                    <a:pt x="0" y="99"/>
                  </a:moveTo>
                  <a:lnTo>
                    <a:pt x="91" y="99"/>
                  </a:lnTo>
                  <a:lnTo>
                    <a:pt x="124" y="8"/>
                  </a:lnTo>
                  <a:lnTo>
                    <a:pt x="105" y="0"/>
                  </a:lnTo>
                  <a:lnTo>
                    <a:pt x="76" y="78"/>
                  </a:lnTo>
                  <a:lnTo>
                    <a:pt x="0" y="78"/>
                  </a:lnTo>
                  <a:lnTo>
                    <a:pt x="0" y="99"/>
                  </a:lnTo>
                  <a:moveTo>
                    <a:pt x="0" y="99"/>
                  </a:moveTo>
                  <a:lnTo>
                    <a:pt x="0" y="99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54"/>
            <p:cNvSpPr>
              <a:spLocks noEditPoints="1"/>
            </p:cNvSpPr>
            <p:nvPr/>
          </p:nvSpPr>
          <p:spPr bwMode="auto">
            <a:xfrm>
              <a:off x="2492375" y="3576638"/>
              <a:ext cx="138113" cy="307975"/>
            </a:xfrm>
            <a:custGeom>
              <a:avLst/>
              <a:gdLst>
                <a:gd name="T0" fmla="*/ 59 w 274"/>
                <a:gd name="T1" fmla="*/ 413 h 610"/>
                <a:gd name="T2" fmla="*/ 0 w 274"/>
                <a:gd name="T3" fmla="*/ 413 h 610"/>
                <a:gd name="T4" fmla="*/ 108 w 274"/>
                <a:gd name="T5" fmla="*/ 546 h 610"/>
                <a:gd name="T6" fmla="*/ 108 w 274"/>
                <a:gd name="T7" fmla="*/ 610 h 610"/>
                <a:gd name="T8" fmla="*/ 166 w 274"/>
                <a:gd name="T9" fmla="*/ 610 h 610"/>
                <a:gd name="T10" fmla="*/ 166 w 274"/>
                <a:gd name="T11" fmla="*/ 546 h 610"/>
                <a:gd name="T12" fmla="*/ 274 w 274"/>
                <a:gd name="T13" fmla="*/ 413 h 610"/>
                <a:gd name="T14" fmla="*/ 166 w 274"/>
                <a:gd name="T15" fmla="*/ 279 h 610"/>
                <a:gd name="T16" fmla="*/ 166 w 274"/>
                <a:gd name="T17" fmla="*/ 125 h 610"/>
                <a:gd name="T18" fmla="*/ 216 w 274"/>
                <a:gd name="T19" fmla="*/ 198 h 610"/>
                <a:gd name="T20" fmla="*/ 274 w 274"/>
                <a:gd name="T21" fmla="*/ 198 h 610"/>
                <a:gd name="T22" fmla="*/ 166 w 274"/>
                <a:gd name="T23" fmla="*/ 64 h 610"/>
                <a:gd name="T24" fmla="*/ 166 w 274"/>
                <a:gd name="T25" fmla="*/ 0 h 610"/>
                <a:gd name="T26" fmla="*/ 108 w 274"/>
                <a:gd name="T27" fmla="*/ 0 h 610"/>
                <a:gd name="T28" fmla="*/ 108 w 274"/>
                <a:gd name="T29" fmla="*/ 64 h 610"/>
                <a:gd name="T30" fmla="*/ 0 w 274"/>
                <a:gd name="T31" fmla="*/ 197 h 610"/>
                <a:gd name="T32" fmla="*/ 108 w 274"/>
                <a:gd name="T33" fmla="*/ 331 h 610"/>
                <a:gd name="T34" fmla="*/ 108 w 274"/>
                <a:gd name="T35" fmla="*/ 485 h 610"/>
                <a:gd name="T36" fmla="*/ 59 w 274"/>
                <a:gd name="T37" fmla="*/ 413 h 610"/>
                <a:gd name="T38" fmla="*/ 166 w 274"/>
                <a:gd name="T39" fmla="*/ 340 h 610"/>
                <a:gd name="T40" fmla="*/ 216 w 274"/>
                <a:gd name="T41" fmla="*/ 413 h 610"/>
                <a:gd name="T42" fmla="*/ 166 w 274"/>
                <a:gd name="T43" fmla="*/ 485 h 610"/>
                <a:gd name="T44" fmla="*/ 166 w 274"/>
                <a:gd name="T45" fmla="*/ 340 h 610"/>
                <a:gd name="T46" fmla="*/ 59 w 274"/>
                <a:gd name="T47" fmla="*/ 198 h 610"/>
                <a:gd name="T48" fmla="*/ 108 w 274"/>
                <a:gd name="T49" fmla="*/ 125 h 610"/>
                <a:gd name="T50" fmla="*/ 108 w 274"/>
                <a:gd name="T51" fmla="*/ 270 h 610"/>
                <a:gd name="T52" fmla="*/ 59 w 274"/>
                <a:gd name="T53" fmla="*/ 198 h 610"/>
                <a:gd name="T54" fmla="*/ 59 w 274"/>
                <a:gd name="T55" fmla="*/ 198 h 610"/>
                <a:gd name="T56" fmla="*/ 59 w 274"/>
                <a:gd name="T57" fmla="*/ 198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610">
                  <a:moveTo>
                    <a:pt x="59" y="413"/>
                  </a:moveTo>
                  <a:cubicBezTo>
                    <a:pt x="0" y="413"/>
                    <a:pt x="0" y="413"/>
                    <a:pt x="0" y="413"/>
                  </a:cubicBezTo>
                  <a:cubicBezTo>
                    <a:pt x="0" y="478"/>
                    <a:pt x="47" y="533"/>
                    <a:pt x="108" y="546"/>
                  </a:cubicBezTo>
                  <a:cubicBezTo>
                    <a:pt x="108" y="610"/>
                    <a:pt x="108" y="610"/>
                    <a:pt x="108" y="610"/>
                  </a:cubicBezTo>
                  <a:cubicBezTo>
                    <a:pt x="166" y="610"/>
                    <a:pt x="166" y="610"/>
                    <a:pt x="166" y="610"/>
                  </a:cubicBezTo>
                  <a:cubicBezTo>
                    <a:pt x="166" y="546"/>
                    <a:pt x="166" y="546"/>
                    <a:pt x="166" y="546"/>
                  </a:cubicBezTo>
                  <a:cubicBezTo>
                    <a:pt x="228" y="533"/>
                    <a:pt x="274" y="478"/>
                    <a:pt x="274" y="413"/>
                  </a:cubicBezTo>
                  <a:cubicBezTo>
                    <a:pt x="274" y="347"/>
                    <a:pt x="228" y="293"/>
                    <a:pt x="166" y="279"/>
                  </a:cubicBezTo>
                  <a:cubicBezTo>
                    <a:pt x="166" y="125"/>
                    <a:pt x="166" y="125"/>
                    <a:pt x="166" y="125"/>
                  </a:cubicBezTo>
                  <a:cubicBezTo>
                    <a:pt x="195" y="137"/>
                    <a:pt x="216" y="165"/>
                    <a:pt x="216" y="198"/>
                  </a:cubicBezTo>
                  <a:cubicBezTo>
                    <a:pt x="274" y="198"/>
                    <a:pt x="274" y="198"/>
                    <a:pt x="274" y="198"/>
                  </a:cubicBezTo>
                  <a:cubicBezTo>
                    <a:pt x="274" y="132"/>
                    <a:pt x="228" y="78"/>
                    <a:pt x="166" y="64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47" y="77"/>
                    <a:pt x="0" y="132"/>
                    <a:pt x="0" y="197"/>
                  </a:cubicBezTo>
                  <a:cubicBezTo>
                    <a:pt x="0" y="263"/>
                    <a:pt x="47" y="317"/>
                    <a:pt x="108" y="331"/>
                  </a:cubicBezTo>
                  <a:cubicBezTo>
                    <a:pt x="108" y="485"/>
                    <a:pt x="108" y="485"/>
                    <a:pt x="108" y="485"/>
                  </a:cubicBezTo>
                  <a:cubicBezTo>
                    <a:pt x="79" y="473"/>
                    <a:pt x="59" y="445"/>
                    <a:pt x="59" y="413"/>
                  </a:cubicBezTo>
                  <a:close/>
                  <a:moveTo>
                    <a:pt x="166" y="340"/>
                  </a:moveTo>
                  <a:cubicBezTo>
                    <a:pt x="195" y="352"/>
                    <a:pt x="216" y="380"/>
                    <a:pt x="216" y="413"/>
                  </a:cubicBezTo>
                  <a:cubicBezTo>
                    <a:pt x="216" y="446"/>
                    <a:pt x="195" y="474"/>
                    <a:pt x="166" y="485"/>
                  </a:cubicBezTo>
                  <a:lnTo>
                    <a:pt x="166" y="340"/>
                  </a:lnTo>
                  <a:close/>
                  <a:moveTo>
                    <a:pt x="59" y="198"/>
                  </a:moveTo>
                  <a:cubicBezTo>
                    <a:pt x="59" y="165"/>
                    <a:pt x="79" y="137"/>
                    <a:pt x="108" y="125"/>
                  </a:cubicBezTo>
                  <a:cubicBezTo>
                    <a:pt x="108" y="270"/>
                    <a:pt x="108" y="270"/>
                    <a:pt x="108" y="270"/>
                  </a:cubicBezTo>
                  <a:cubicBezTo>
                    <a:pt x="79" y="258"/>
                    <a:pt x="59" y="230"/>
                    <a:pt x="59" y="198"/>
                  </a:cubicBezTo>
                  <a:close/>
                  <a:moveTo>
                    <a:pt x="59" y="198"/>
                  </a:moveTo>
                  <a:cubicBezTo>
                    <a:pt x="59" y="198"/>
                    <a:pt x="59" y="198"/>
                    <a:pt x="59" y="19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278" y="27627"/>
            <a:ext cx="810838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62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349211" y="5422070"/>
            <a:ext cx="4963478" cy="82581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2349211" y="3754718"/>
            <a:ext cx="4963478" cy="1667352"/>
          </a:xfrm>
          <a:custGeom>
            <a:avLst/>
            <a:gdLst>
              <a:gd name="T0" fmla="*/ 3474 w 3474"/>
              <a:gd name="T1" fmla="*/ 1167 h 1167"/>
              <a:gd name="T2" fmla="*/ 0 w 3474"/>
              <a:gd name="T3" fmla="*/ 1167 h 1167"/>
              <a:gd name="T4" fmla="*/ 1149 w 3474"/>
              <a:gd name="T5" fmla="*/ 0 h 1167"/>
              <a:gd name="T6" fmla="*/ 2303 w 3474"/>
              <a:gd name="T7" fmla="*/ 0 h 1167"/>
              <a:gd name="T8" fmla="*/ 3474 w 3474"/>
              <a:gd name="T9" fmla="*/ 1167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74" h="1167">
                <a:moveTo>
                  <a:pt x="3474" y="1167"/>
                </a:moveTo>
                <a:lnTo>
                  <a:pt x="0" y="1167"/>
                </a:lnTo>
                <a:lnTo>
                  <a:pt x="1149" y="0"/>
                </a:lnTo>
                <a:lnTo>
                  <a:pt x="2303" y="0"/>
                </a:lnTo>
                <a:lnTo>
                  <a:pt x="3474" y="116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3707952" y="5427784"/>
            <a:ext cx="2245996" cy="825818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76" name="Freeform 8"/>
          <p:cNvSpPr>
            <a:spLocks/>
          </p:cNvSpPr>
          <p:nvPr/>
        </p:nvSpPr>
        <p:spPr bwMode="auto">
          <a:xfrm>
            <a:off x="3707952" y="3760433"/>
            <a:ext cx="2245996" cy="1667352"/>
          </a:xfrm>
          <a:custGeom>
            <a:avLst/>
            <a:gdLst>
              <a:gd name="T0" fmla="*/ 1572 w 1572"/>
              <a:gd name="T1" fmla="*/ 1167 h 1167"/>
              <a:gd name="T2" fmla="*/ 0 w 1572"/>
              <a:gd name="T3" fmla="*/ 1167 h 1167"/>
              <a:gd name="T4" fmla="*/ 521 w 1572"/>
              <a:gd name="T5" fmla="*/ 0 h 1167"/>
              <a:gd name="T6" fmla="*/ 1043 w 1572"/>
              <a:gd name="T7" fmla="*/ 0 h 1167"/>
              <a:gd name="T8" fmla="*/ 1572 w 1572"/>
              <a:gd name="T9" fmla="*/ 1167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2" h="1167">
                <a:moveTo>
                  <a:pt x="1572" y="1167"/>
                </a:moveTo>
                <a:lnTo>
                  <a:pt x="0" y="1167"/>
                </a:lnTo>
                <a:lnTo>
                  <a:pt x="521" y="0"/>
                </a:lnTo>
                <a:lnTo>
                  <a:pt x="1043" y="0"/>
                </a:lnTo>
                <a:lnTo>
                  <a:pt x="1572" y="1167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3056443" y="4111906"/>
            <a:ext cx="3551873" cy="5929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78" name="Freeform 10"/>
          <p:cNvSpPr>
            <a:spLocks/>
          </p:cNvSpPr>
          <p:nvPr/>
        </p:nvSpPr>
        <p:spPr bwMode="auto">
          <a:xfrm>
            <a:off x="3056443" y="2920329"/>
            <a:ext cx="3551873" cy="1191578"/>
          </a:xfrm>
          <a:custGeom>
            <a:avLst/>
            <a:gdLst>
              <a:gd name="T0" fmla="*/ 2486 w 2486"/>
              <a:gd name="T1" fmla="*/ 834 h 834"/>
              <a:gd name="T2" fmla="*/ 0 w 2486"/>
              <a:gd name="T3" fmla="*/ 834 h 834"/>
              <a:gd name="T4" fmla="*/ 821 w 2486"/>
              <a:gd name="T5" fmla="*/ 0 h 834"/>
              <a:gd name="T6" fmla="*/ 1647 w 2486"/>
              <a:gd name="T7" fmla="*/ 0 h 834"/>
              <a:gd name="T8" fmla="*/ 2486 w 2486"/>
              <a:gd name="T9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6" h="834">
                <a:moveTo>
                  <a:pt x="2486" y="834"/>
                </a:moveTo>
                <a:lnTo>
                  <a:pt x="0" y="834"/>
                </a:lnTo>
                <a:lnTo>
                  <a:pt x="821" y="0"/>
                </a:lnTo>
                <a:lnTo>
                  <a:pt x="1647" y="0"/>
                </a:lnTo>
                <a:lnTo>
                  <a:pt x="2486" y="8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79" name="Rectangle 11"/>
          <p:cNvSpPr>
            <a:spLocks noChangeArrowheads="1"/>
          </p:cNvSpPr>
          <p:nvPr/>
        </p:nvSpPr>
        <p:spPr bwMode="auto">
          <a:xfrm>
            <a:off x="4039423" y="4111906"/>
            <a:ext cx="1580198" cy="592932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0" name="Freeform 12"/>
          <p:cNvSpPr>
            <a:spLocks/>
          </p:cNvSpPr>
          <p:nvPr/>
        </p:nvSpPr>
        <p:spPr bwMode="auto">
          <a:xfrm>
            <a:off x="4039423" y="2920329"/>
            <a:ext cx="1580198" cy="1191578"/>
          </a:xfrm>
          <a:custGeom>
            <a:avLst/>
            <a:gdLst>
              <a:gd name="T0" fmla="*/ 1106 w 1106"/>
              <a:gd name="T1" fmla="*/ 834 h 834"/>
              <a:gd name="T2" fmla="*/ 0 w 1106"/>
              <a:gd name="T3" fmla="*/ 834 h 834"/>
              <a:gd name="T4" fmla="*/ 366 w 1106"/>
              <a:gd name="T5" fmla="*/ 0 h 834"/>
              <a:gd name="T6" fmla="*/ 734 w 1106"/>
              <a:gd name="T7" fmla="*/ 0 h 834"/>
              <a:gd name="T8" fmla="*/ 1106 w 1106"/>
              <a:gd name="T9" fmla="*/ 834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6" h="834">
                <a:moveTo>
                  <a:pt x="1106" y="834"/>
                </a:moveTo>
                <a:lnTo>
                  <a:pt x="0" y="834"/>
                </a:lnTo>
                <a:lnTo>
                  <a:pt x="366" y="0"/>
                </a:lnTo>
                <a:lnTo>
                  <a:pt x="734" y="0"/>
                </a:lnTo>
                <a:lnTo>
                  <a:pt x="1106" y="834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3510785" y="3201792"/>
            <a:ext cx="2643188" cy="4429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2" name="Freeform 14"/>
          <p:cNvSpPr>
            <a:spLocks/>
          </p:cNvSpPr>
          <p:nvPr/>
        </p:nvSpPr>
        <p:spPr bwMode="auto">
          <a:xfrm>
            <a:off x="3510785" y="2315966"/>
            <a:ext cx="2643188" cy="885826"/>
          </a:xfrm>
          <a:custGeom>
            <a:avLst/>
            <a:gdLst>
              <a:gd name="T0" fmla="*/ 1850 w 1850"/>
              <a:gd name="T1" fmla="*/ 620 h 620"/>
              <a:gd name="T2" fmla="*/ 0 w 1850"/>
              <a:gd name="T3" fmla="*/ 620 h 620"/>
              <a:gd name="T4" fmla="*/ 611 w 1850"/>
              <a:gd name="T5" fmla="*/ 0 h 620"/>
              <a:gd name="T6" fmla="*/ 1227 w 1850"/>
              <a:gd name="T7" fmla="*/ 0 h 620"/>
              <a:gd name="T8" fmla="*/ 1850 w 1850"/>
              <a:gd name="T9" fmla="*/ 62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0" h="620">
                <a:moveTo>
                  <a:pt x="1850" y="620"/>
                </a:moveTo>
                <a:lnTo>
                  <a:pt x="0" y="620"/>
                </a:lnTo>
                <a:lnTo>
                  <a:pt x="611" y="0"/>
                </a:lnTo>
                <a:lnTo>
                  <a:pt x="1227" y="0"/>
                </a:lnTo>
                <a:lnTo>
                  <a:pt x="1850" y="6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3" name="Rectangle 15"/>
          <p:cNvSpPr>
            <a:spLocks noChangeArrowheads="1"/>
          </p:cNvSpPr>
          <p:nvPr/>
        </p:nvSpPr>
        <p:spPr bwMode="auto">
          <a:xfrm>
            <a:off x="4249447" y="3201792"/>
            <a:ext cx="1165860" cy="442913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4" name="Freeform 16"/>
          <p:cNvSpPr>
            <a:spLocks/>
          </p:cNvSpPr>
          <p:nvPr/>
        </p:nvSpPr>
        <p:spPr bwMode="auto">
          <a:xfrm>
            <a:off x="4249447" y="2315966"/>
            <a:ext cx="1165860" cy="885826"/>
          </a:xfrm>
          <a:custGeom>
            <a:avLst/>
            <a:gdLst>
              <a:gd name="T0" fmla="*/ 816 w 816"/>
              <a:gd name="T1" fmla="*/ 620 h 620"/>
              <a:gd name="T2" fmla="*/ 0 w 816"/>
              <a:gd name="T3" fmla="*/ 620 h 620"/>
              <a:gd name="T4" fmla="*/ 269 w 816"/>
              <a:gd name="T5" fmla="*/ 0 h 620"/>
              <a:gd name="T6" fmla="*/ 541 w 816"/>
              <a:gd name="T7" fmla="*/ 0 h 620"/>
              <a:gd name="T8" fmla="*/ 816 w 816"/>
              <a:gd name="T9" fmla="*/ 62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620">
                <a:moveTo>
                  <a:pt x="816" y="620"/>
                </a:moveTo>
                <a:lnTo>
                  <a:pt x="0" y="620"/>
                </a:lnTo>
                <a:lnTo>
                  <a:pt x="269" y="0"/>
                </a:lnTo>
                <a:lnTo>
                  <a:pt x="541" y="0"/>
                </a:lnTo>
                <a:lnTo>
                  <a:pt x="816" y="62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  <a:lumMod val="62000"/>
                  <a:lumOff val="38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82294" tIns="41147" rIns="82294" bIns="41147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178629" y="413306"/>
            <a:ext cx="1301783" cy="2043300"/>
            <a:chOff x="4934796" y="1751013"/>
            <a:chExt cx="2935287" cy="46060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6" name="Freeform 13"/>
            <p:cNvSpPr>
              <a:spLocks noEditPoints="1"/>
            </p:cNvSpPr>
            <p:nvPr/>
          </p:nvSpPr>
          <p:spPr bwMode="auto">
            <a:xfrm>
              <a:off x="4934796" y="1751013"/>
              <a:ext cx="2935287" cy="3470275"/>
            </a:xfrm>
            <a:custGeom>
              <a:avLst/>
              <a:gdLst>
                <a:gd name="T0" fmla="*/ 774 w 1058"/>
                <a:gd name="T1" fmla="*/ 1252 h 1252"/>
                <a:gd name="T2" fmla="*/ 283 w 1058"/>
                <a:gd name="T3" fmla="*/ 1252 h 1252"/>
                <a:gd name="T4" fmla="*/ 248 w 1058"/>
                <a:gd name="T5" fmla="*/ 1218 h 1252"/>
                <a:gd name="T6" fmla="*/ 142 w 1058"/>
                <a:gd name="T7" fmla="*/ 887 h 1252"/>
                <a:gd name="T8" fmla="*/ 110 w 1058"/>
                <a:gd name="T9" fmla="*/ 831 h 1252"/>
                <a:gd name="T10" fmla="*/ 0 w 1058"/>
                <a:gd name="T11" fmla="*/ 529 h 1252"/>
                <a:gd name="T12" fmla="*/ 529 w 1058"/>
                <a:gd name="T13" fmla="*/ 0 h 1252"/>
                <a:gd name="T14" fmla="*/ 1058 w 1058"/>
                <a:gd name="T15" fmla="*/ 529 h 1252"/>
                <a:gd name="T16" fmla="*/ 947 w 1058"/>
                <a:gd name="T17" fmla="*/ 831 h 1252"/>
                <a:gd name="T18" fmla="*/ 916 w 1058"/>
                <a:gd name="T19" fmla="*/ 887 h 1252"/>
                <a:gd name="T20" fmla="*/ 810 w 1058"/>
                <a:gd name="T21" fmla="*/ 1218 h 1252"/>
                <a:gd name="T22" fmla="*/ 774 w 1058"/>
                <a:gd name="T23" fmla="*/ 1252 h 1252"/>
                <a:gd name="T24" fmla="*/ 315 w 1058"/>
                <a:gd name="T25" fmla="*/ 1180 h 1252"/>
                <a:gd name="T26" fmla="*/ 742 w 1058"/>
                <a:gd name="T27" fmla="*/ 1180 h 1252"/>
                <a:gd name="T28" fmla="*/ 851 w 1058"/>
                <a:gd name="T29" fmla="*/ 857 h 1252"/>
                <a:gd name="T30" fmla="*/ 885 w 1058"/>
                <a:gd name="T31" fmla="*/ 794 h 1252"/>
                <a:gd name="T32" fmla="*/ 986 w 1058"/>
                <a:gd name="T33" fmla="*/ 529 h 1252"/>
                <a:gd name="T34" fmla="*/ 529 w 1058"/>
                <a:gd name="T35" fmla="*/ 72 h 1252"/>
                <a:gd name="T36" fmla="*/ 72 w 1058"/>
                <a:gd name="T37" fmla="*/ 529 h 1252"/>
                <a:gd name="T38" fmla="*/ 172 w 1058"/>
                <a:gd name="T39" fmla="*/ 794 h 1252"/>
                <a:gd name="T40" fmla="*/ 207 w 1058"/>
                <a:gd name="T41" fmla="*/ 857 h 1252"/>
                <a:gd name="T42" fmla="*/ 315 w 1058"/>
                <a:gd name="T43" fmla="*/ 118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8" h="1252">
                  <a:moveTo>
                    <a:pt x="774" y="1252"/>
                  </a:moveTo>
                  <a:cubicBezTo>
                    <a:pt x="283" y="1252"/>
                    <a:pt x="283" y="1252"/>
                    <a:pt x="283" y="1252"/>
                  </a:cubicBezTo>
                  <a:cubicBezTo>
                    <a:pt x="264" y="1252"/>
                    <a:pt x="249" y="1237"/>
                    <a:pt x="248" y="1218"/>
                  </a:cubicBezTo>
                  <a:cubicBezTo>
                    <a:pt x="247" y="1217"/>
                    <a:pt x="239" y="1097"/>
                    <a:pt x="142" y="887"/>
                  </a:cubicBezTo>
                  <a:cubicBezTo>
                    <a:pt x="135" y="873"/>
                    <a:pt x="123" y="853"/>
                    <a:pt x="110" y="831"/>
                  </a:cubicBezTo>
                  <a:cubicBezTo>
                    <a:pt x="66" y="755"/>
                    <a:pt x="0" y="640"/>
                    <a:pt x="0" y="529"/>
                  </a:cubicBezTo>
                  <a:cubicBezTo>
                    <a:pt x="0" y="238"/>
                    <a:pt x="237" y="0"/>
                    <a:pt x="529" y="0"/>
                  </a:cubicBezTo>
                  <a:cubicBezTo>
                    <a:pt x="820" y="0"/>
                    <a:pt x="1058" y="238"/>
                    <a:pt x="1058" y="529"/>
                  </a:cubicBezTo>
                  <a:cubicBezTo>
                    <a:pt x="1058" y="640"/>
                    <a:pt x="991" y="755"/>
                    <a:pt x="947" y="831"/>
                  </a:cubicBezTo>
                  <a:cubicBezTo>
                    <a:pt x="934" y="853"/>
                    <a:pt x="923" y="873"/>
                    <a:pt x="916" y="887"/>
                  </a:cubicBezTo>
                  <a:cubicBezTo>
                    <a:pt x="818" y="1097"/>
                    <a:pt x="810" y="1217"/>
                    <a:pt x="810" y="1218"/>
                  </a:cubicBezTo>
                  <a:cubicBezTo>
                    <a:pt x="809" y="1237"/>
                    <a:pt x="793" y="1252"/>
                    <a:pt x="774" y="1252"/>
                  </a:cubicBezTo>
                  <a:close/>
                  <a:moveTo>
                    <a:pt x="315" y="1180"/>
                  </a:moveTo>
                  <a:cubicBezTo>
                    <a:pt x="742" y="1180"/>
                    <a:pt x="742" y="1180"/>
                    <a:pt x="742" y="1180"/>
                  </a:cubicBezTo>
                  <a:cubicBezTo>
                    <a:pt x="751" y="1127"/>
                    <a:pt x="776" y="1017"/>
                    <a:pt x="851" y="857"/>
                  </a:cubicBezTo>
                  <a:cubicBezTo>
                    <a:pt x="859" y="840"/>
                    <a:pt x="871" y="819"/>
                    <a:pt x="885" y="794"/>
                  </a:cubicBezTo>
                  <a:cubicBezTo>
                    <a:pt x="928" y="721"/>
                    <a:pt x="986" y="621"/>
                    <a:pt x="986" y="529"/>
                  </a:cubicBezTo>
                  <a:cubicBezTo>
                    <a:pt x="986" y="277"/>
                    <a:pt x="781" y="72"/>
                    <a:pt x="529" y="72"/>
                  </a:cubicBezTo>
                  <a:cubicBezTo>
                    <a:pt x="277" y="72"/>
                    <a:pt x="72" y="277"/>
                    <a:pt x="72" y="529"/>
                  </a:cubicBezTo>
                  <a:cubicBezTo>
                    <a:pt x="72" y="621"/>
                    <a:pt x="130" y="721"/>
                    <a:pt x="172" y="794"/>
                  </a:cubicBezTo>
                  <a:cubicBezTo>
                    <a:pt x="187" y="819"/>
                    <a:pt x="199" y="840"/>
                    <a:pt x="207" y="857"/>
                  </a:cubicBezTo>
                  <a:cubicBezTo>
                    <a:pt x="281" y="1017"/>
                    <a:pt x="307" y="1127"/>
                    <a:pt x="315" y="1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7" name="Freeform 16"/>
            <p:cNvSpPr>
              <a:spLocks noEditPoints="1"/>
            </p:cNvSpPr>
            <p:nvPr/>
          </p:nvSpPr>
          <p:spPr bwMode="auto">
            <a:xfrm>
              <a:off x="5672983" y="5153763"/>
              <a:ext cx="1500187" cy="1203325"/>
            </a:xfrm>
            <a:custGeom>
              <a:avLst/>
              <a:gdLst>
                <a:gd name="T0" fmla="*/ 495 w 541"/>
                <a:gd name="T1" fmla="*/ 223 h 434"/>
                <a:gd name="T2" fmla="*/ 540 w 541"/>
                <a:gd name="T3" fmla="*/ 168 h 434"/>
                <a:gd name="T4" fmla="*/ 494 w 541"/>
                <a:gd name="T5" fmla="*/ 112 h 434"/>
                <a:gd name="T6" fmla="*/ 540 w 541"/>
                <a:gd name="T7" fmla="*/ 57 h 434"/>
                <a:gd name="T8" fmla="*/ 483 w 541"/>
                <a:gd name="T9" fmla="*/ 0 h 434"/>
                <a:gd name="T10" fmla="*/ 56 w 541"/>
                <a:gd name="T11" fmla="*/ 0 h 434"/>
                <a:gd name="T12" fmla="*/ 0 w 541"/>
                <a:gd name="T13" fmla="*/ 56 h 434"/>
                <a:gd name="T14" fmla="*/ 46 w 541"/>
                <a:gd name="T15" fmla="*/ 112 h 434"/>
                <a:gd name="T16" fmla="*/ 0 w 541"/>
                <a:gd name="T17" fmla="*/ 167 h 434"/>
                <a:gd name="T18" fmla="*/ 46 w 541"/>
                <a:gd name="T19" fmla="*/ 223 h 434"/>
                <a:gd name="T20" fmla="*/ 1 w 541"/>
                <a:gd name="T21" fmla="*/ 278 h 434"/>
                <a:gd name="T22" fmla="*/ 57 w 541"/>
                <a:gd name="T23" fmla="*/ 334 h 434"/>
                <a:gd name="T24" fmla="*/ 157 w 541"/>
                <a:gd name="T25" fmla="*/ 334 h 434"/>
                <a:gd name="T26" fmla="*/ 161 w 541"/>
                <a:gd name="T27" fmla="*/ 351 h 434"/>
                <a:gd name="T28" fmla="*/ 272 w 541"/>
                <a:gd name="T29" fmla="*/ 433 h 434"/>
                <a:gd name="T30" fmla="*/ 383 w 541"/>
                <a:gd name="T31" fmla="*/ 335 h 434"/>
                <a:gd name="T32" fmla="*/ 484 w 541"/>
                <a:gd name="T33" fmla="*/ 335 h 434"/>
                <a:gd name="T34" fmla="*/ 541 w 541"/>
                <a:gd name="T35" fmla="*/ 278 h 434"/>
                <a:gd name="T36" fmla="*/ 495 w 541"/>
                <a:gd name="T37" fmla="*/ 223 h 434"/>
                <a:gd name="T38" fmla="*/ 423 w 541"/>
                <a:gd name="T39" fmla="*/ 241 h 434"/>
                <a:gd name="T40" fmla="*/ 118 w 541"/>
                <a:gd name="T41" fmla="*/ 241 h 434"/>
                <a:gd name="T42" fmla="*/ 104 w 541"/>
                <a:gd name="T43" fmla="*/ 227 h 434"/>
                <a:gd name="T44" fmla="*/ 118 w 541"/>
                <a:gd name="T45" fmla="*/ 213 h 434"/>
                <a:gd name="T46" fmla="*/ 423 w 541"/>
                <a:gd name="T47" fmla="*/ 213 h 434"/>
                <a:gd name="T48" fmla="*/ 437 w 541"/>
                <a:gd name="T49" fmla="*/ 227 h 434"/>
                <a:gd name="T50" fmla="*/ 423 w 541"/>
                <a:gd name="T51" fmla="*/ 241 h 434"/>
                <a:gd name="T52" fmla="*/ 423 w 541"/>
                <a:gd name="T53" fmla="*/ 116 h 434"/>
                <a:gd name="T54" fmla="*/ 118 w 541"/>
                <a:gd name="T55" fmla="*/ 116 h 434"/>
                <a:gd name="T56" fmla="*/ 104 w 541"/>
                <a:gd name="T57" fmla="*/ 102 h 434"/>
                <a:gd name="T58" fmla="*/ 118 w 541"/>
                <a:gd name="T59" fmla="*/ 88 h 434"/>
                <a:gd name="T60" fmla="*/ 423 w 541"/>
                <a:gd name="T61" fmla="*/ 88 h 434"/>
                <a:gd name="T62" fmla="*/ 437 w 541"/>
                <a:gd name="T63" fmla="*/ 102 h 434"/>
                <a:gd name="T64" fmla="*/ 423 w 541"/>
                <a:gd name="T65" fmla="*/ 116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1" h="434">
                  <a:moveTo>
                    <a:pt x="495" y="223"/>
                  </a:moveTo>
                  <a:cubicBezTo>
                    <a:pt x="521" y="218"/>
                    <a:pt x="540" y="195"/>
                    <a:pt x="540" y="168"/>
                  </a:cubicBezTo>
                  <a:cubicBezTo>
                    <a:pt x="540" y="140"/>
                    <a:pt x="520" y="117"/>
                    <a:pt x="494" y="112"/>
                  </a:cubicBezTo>
                  <a:cubicBezTo>
                    <a:pt x="520" y="107"/>
                    <a:pt x="540" y="84"/>
                    <a:pt x="540" y="57"/>
                  </a:cubicBezTo>
                  <a:cubicBezTo>
                    <a:pt x="540" y="26"/>
                    <a:pt x="514" y="0"/>
                    <a:pt x="48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84"/>
                    <a:pt x="20" y="107"/>
                    <a:pt x="46" y="112"/>
                  </a:cubicBezTo>
                  <a:cubicBezTo>
                    <a:pt x="20" y="117"/>
                    <a:pt x="0" y="140"/>
                    <a:pt x="0" y="167"/>
                  </a:cubicBezTo>
                  <a:cubicBezTo>
                    <a:pt x="0" y="195"/>
                    <a:pt x="20" y="218"/>
                    <a:pt x="46" y="223"/>
                  </a:cubicBezTo>
                  <a:cubicBezTo>
                    <a:pt x="20" y="228"/>
                    <a:pt x="1" y="250"/>
                    <a:pt x="1" y="278"/>
                  </a:cubicBezTo>
                  <a:cubicBezTo>
                    <a:pt x="1" y="309"/>
                    <a:pt x="26" y="334"/>
                    <a:pt x="57" y="334"/>
                  </a:cubicBezTo>
                  <a:cubicBezTo>
                    <a:pt x="157" y="334"/>
                    <a:pt x="157" y="334"/>
                    <a:pt x="157" y="334"/>
                  </a:cubicBezTo>
                  <a:cubicBezTo>
                    <a:pt x="158" y="340"/>
                    <a:pt x="159" y="345"/>
                    <a:pt x="161" y="351"/>
                  </a:cubicBezTo>
                  <a:cubicBezTo>
                    <a:pt x="175" y="399"/>
                    <a:pt x="219" y="434"/>
                    <a:pt x="272" y="433"/>
                  </a:cubicBezTo>
                  <a:cubicBezTo>
                    <a:pt x="331" y="433"/>
                    <a:pt x="380" y="392"/>
                    <a:pt x="383" y="335"/>
                  </a:cubicBezTo>
                  <a:cubicBezTo>
                    <a:pt x="484" y="335"/>
                    <a:pt x="484" y="335"/>
                    <a:pt x="484" y="335"/>
                  </a:cubicBezTo>
                  <a:cubicBezTo>
                    <a:pt x="515" y="335"/>
                    <a:pt x="541" y="309"/>
                    <a:pt x="541" y="278"/>
                  </a:cubicBezTo>
                  <a:cubicBezTo>
                    <a:pt x="541" y="251"/>
                    <a:pt x="521" y="228"/>
                    <a:pt x="495" y="223"/>
                  </a:cubicBezTo>
                  <a:close/>
                  <a:moveTo>
                    <a:pt x="423" y="241"/>
                  </a:moveTo>
                  <a:cubicBezTo>
                    <a:pt x="118" y="241"/>
                    <a:pt x="118" y="241"/>
                    <a:pt x="118" y="241"/>
                  </a:cubicBezTo>
                  <a:cubicBezTo>
                    <a:pt x="110" y="241"/>
                    <a:pt x="104" y="234"/>
                    <a:pt x="104" y="227"/>
                  </a:cubicBezTo>
                  <a:cubicBezTo>
                    <a:pt x="104" y="219"/>
                    <a:pt x="110" y="213"/>
                    <a:pt x="118" y="213"/>
                  </a:cubicBezTo>
                  <a:cubicBezTo>
                    <a:pt x="423" y="213"/>
                    <a:pt x="423" y="213"/>
                    <a:pt x="423" y="213"/>
                  </a:cubicBezTo>
                  <a:cubicBezTo>
                    <a:pt x="431" y="213"/>
                    <a:pt x="437" y="219"/>
                    <a:pt x="437" y="227"/>
                  </a:cubicBezTo>
                  <a:cubicBezTo>
                    <a:pt x="437" y="234"/>
                    <a:pt x="431" y="241"/>
                    <a:pt x="423" y="241"/>
                  </a:cubicBezTo>
                  <a:close/>
                  <a:moveTo>
                    <a:pt x="423" y="116"/>
                  </a:moveTo>
                  <a:cubicBezTo>
                    <a:pt x="118" y="116"/>
                    <a:pt x="118" y="116"/>
                    <a:pt x="118" y="116"/>
                  </a:cubicBezTo>
                  <a:cubicBezTo>
                    <a:pt x="110" y="116"/>
                    <a:pt x="104" y="110"/>
                    <a:pt x="104" y="102"/>
                  </a:cubicBezTo>
                  <a:cubicBezTo>
                    <a:pt x="104" y="95"/>
                    <a:pt x="110" y="88"/>
                    <a:pt x="118" y="88"/>
                  </a:cubicBezTo>
                  <a:cubicBezTo>
                    <a:pt x="423" y="88"/>
                    <a:pt x="423" y="88"/>
                    <a:pt x="423" y="88"/>
                  </a:cubicBezTo>
                  <a:cubicBezTo>
                    <a:pt x="431" y="88"/>
                    <a:pt x="437" y="95"/>
                    <a:pt x="437" y="102"/>
                  </a:cubicBezTo>
                  <a:cubicBezTo>
                    <a:pt x="437" y="110"/>
                    <a:pt x="431" y="116"/>
                    <a:pt x="423" y="1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374093" y="594798"/>
            <a:ext cx="1186949" cy="915044"/>
            <a:chOff x="4390462" y="316785"/>
            <a:chExt cx="4563038" cy="3517742"/>
          </a:xfrm>
        </p:grpSpPr>
        <p:grpSp>
          <p:nvGrpSpPr>
            <p:cNvPr id="89" name="Group 88"/>
            <p:cNvGrpSpPr/>
            <p:nvPr/>
          </p:nvGrpSpPr>
          <p:grpSpPr>
            <a:xfrm>
              <a:off x="4390462" y="316785"/>
              <a:ext cx="3517912" cy="3517742"/>
              <a:chOff x="10070537" y="3323510"/>
              <a:chExt cx="4265896" cy="4265690"/>
            </a:xfrm>
            <a:effectLst>
              <a:outerShdw blurRad="1270000" dist="241300" dir="5400000" sx="111000" sy="111000" algn="ctr" rotWithShape="0">
                <a:srgbClr val="000000">
                  <a:alpha val="49000"/>
                </a:srgbClr>
              </a:outerShdw>
            </a:effectLst>
          </p:grpSpPr>
          <p:sp>
            <p:nvSpPr>
              <p:cNvPr id="97" name="Freeform 13"/>
              <p:cNvSpPr>
                <a:spLocks noChangeArrowheads="1"/>
              </p:cNvSpPr>
              <p:nvPr/>
            </p:nvSpPr>
            <p:spPr bwMode="auto">
              <a:xfrm>
                <a:off x="10070537" y="3323510"/>
                <a:ext cx="4265896" cy="4265690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3523 0 0"/>
                  <a:gd name="G7" fmla="+- 2269 0 0"/>
                  <a:gd name="G8" fmla="+- 1016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T0" fmla="*/ 1634765 w 4540"/>
                  <a:gd name="T1" fmla="*/ 817202 h 4540"/>
                  <a:gd name="T2" fmla="*/ 1634765 w 4540"/>
                  <a:gd name="T3" fmla="*/ 817202 h 4540"/>
                  <a:gd name="T4" fmla="*/ 817563 w 4540"/>
                  <a:gd name="T5" fmla="*/ 1634765 h 4540"/>
                  <a:gd name="T6" fmla="*/ 0 w 4540"/>
                  <a:gd name="T7" fmla="*/ 817202 h 4540"/>
                  <a:gd name="T8" fmla="*/ 817563 w 4540"/>
                  <a:gd name="T9" fmla="*/ 0 h 4540"/>
                  <a:gd name="T10" fmla="*/ 1634765 w 4540"/>
                  <a:gd name="T11" fmla="*/ 817202 h 4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40" h="4540">
                    <a:moveTo>
                      <a:pt x="4539" y="2269"/>
                    </a:moveTo>
                    <a:lnTo>
                      <a:pt x="4539" y="2269"/>
                    </a:lnTo>
                    <a:cubicBezTo>
                      <a:pt x="4539" y="3523"/>
                      <a:pt x="3523" y="4539"/>
                      <a:pt x="2270" y="4539"/>
                    </a:cubicBezTo>
                    <a:cubicBezTo>
                      <a:pt x="1016" y="4539"/>
                      <a:pt x="0" y="3523"/>
                      <a:pt x="0" y="2269"/>
                    </a:cubicBezTo>
                    <a:cubicBezTo>
                      <a:pt x="0" y="1016"/>
                      <a:pt x="1016" y="0"/>
                      <a:pt x="2270" y="0"/>
                    </a:cubicBezTo>
                    <a:cubicBezTo>
                      <a:pt x="3523" y="0"/>
                      <a:pt x="4539" y="1016"/>
                      <a:pt x="4539" y="2269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/>
              </a:bodyPr>
              <a:lstStyle/>
              <a:p>
                <a:endParaRPr lang="en-US"/>
              </a:p>
            </p:txBody>
          </p:sp>
          <p:sp>
            <p:nvSpPr>
              <p:cNvPr id="98" name="Freeform 14"/>
              <p:cNvSpPr>
                <a:spLocks noChangeArrowheads="1"/>
              </p:cNvSpPr>
              <p:nvPr/>
            </p:nvSpPr>
            <p:spPr bwMode="auto">
              <a:xfrm>
                <a:off x="10542684" y="3791492"/>
                <a:ext cx="3321600" cy="332143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2745 0 0"/>
                  <a:gd name="G7" fmla="+- 1768 0 0"/>
                  <a:gd name="G8" fmla="+- 792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T0" fmla="*/ 1272815 w 3538"/>
                  <a:gd name="T1" fmla="*/ 636228 h 3538"/>
                  <a:gd name="T2" fmla="*/ 1272815 w 3538"/>
                  <a:gd name="T3" fmla="*/ 636228 h 3538"/>
                  <a:gd name="T4" fmla="*/ 636588 w 3538"/>
                  <a:gd name="T5" fmla="*/ 1272815 h 3538"/>
                  <a:gd name="T6" fmla="*/ 0 w 3538"/>
                  <a:gd name="T7" fmla="*/ 636228 h 3538"/>
                  <a:gd name="T8" fmla="*/ 636588 w 3538"/>
                  <a:gd name="T9" fmla="*/ 0 h 3538"/>
                  <a:gd name="T10" fmla="*/ 1272815 w 3538"/>
                  <a:gd name="T11" fmla="*/ 636228 h 3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38" h="3538">
                    <a:moveTo>
                      <a:pt x="3537" y="1768"/>
                    </a:moveTo>
                    <a:lnTo>
                      <a:pt x="3537" y="1768"/>
                    </a:lnTo>
                    <a:cubicBezTo>
                      <a:pt x="3537" y="2745"/>
                      <a:pt x="2745" y="3537"/>
                      <a:pt x="1769" y="3537"/>
                    </a:cubicBezTo>
                    <a:cubicBezTo>
                      <a:pt x="792" y="3537"/>
                      <a:pt x="0" y="2745"/>
                      <a:pt x="0" y="1768"/>
                    </a:cubicBezTo>
                    <a:cubicBezTo>
                      <a:pt x="0" y="792"/>
                      <a:pt x="792" y="0"/>
                      <a:pt x="1769" y="0"/>
                    </a:cubicBezTo>
                    <a:cubicBezTo>
                      <a:pt x="2745" y="0"/>
                      <a:pt x="3537" y="792"/>
                      <a:pt x="3537" y="1768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/>
              </a:bodyPr>
              <a:lstStyle/>
              <a:p>
                <a:endParaRPr lang="en-US"/>
              </a:p>
            </p:txBody>
          </p:sp>
          <p:sp>
            <p:nvSpPr>
              <p:cNvPr id="99" name="Freeform 15"/>
              <p:cNvSpPr>
                <a:spLocks noChangeArrowheads="1"/>
              </p:cNvSpPr>
              <p:nvPr/>
            </p:nvSpPr>
            <p:spPr bwMode="auto">
              <a:xfrm>
                <a:off x="11010691" y="4263617"/>
                <a:ext cx="2381445" cy="2381333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966 0 0"/>
                  <a:gd name="G7" fmla="+- 1267 0 0"/>
                  <a:gd name="G8" fmla="+- 566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T0" fmla="*/ 912452 w 2536"/>
                  <a:gd name="T1" fmla="*/ 456047 h 2536"/>
                  <a:gd name="T2" fmla="*/ 912452 w 2536"/>
                  <a:gd name="T3" fmla="*/ 456047 h 2536"/>
                  <a:gd name="T4" fmla="*/ 456406 w 2536"/>
                  <a:gd name="T5" fmla="*/ 912453 h 2536"/>
                  <a:gd name="T6" fmla="*/ 0 w 2536"/>
                  <a:gd name="T7" fmla="*/ 456047 h 2536"/>
                  <a:gd name="T8" fmla="*/ 456406 w 2536"/>
                  <a:gd name="T9" fmla="*/ 0 h 2536"/>
                  <a:gd name="T10" fmla="*/ 912452 w 2536"/>
                  <a:gd name="T11" fmla="*/ 456047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6" h="2536">
                    <a:moveTo>
                      <a:pt x="2535" y="1267"/>
                    </a:moveTo>
                    <a:lnTo>
                      <a:pt x="2535" y="1267"/>
                    </a:lnTo>
                    <a:cubicBezTo>
                      <a:pt x="2535" y="1966"/>
                      <a:pt x="1969" y="2535"/>
                      <a:pt x="1268" y="2535"/>
                    </a:cubicBezTo>
                    <a:cubicBezTo>
                      <a:pt x="569" y="2535"/>
                      <a:pt x="0" y="1966"/>
                      <a:pt x="0" y="1267"/>
                    </a:cubicBezTo>
                    <a:cubicBezTo>
                      <a:pt x="0" y="566"/>
                      <a:pt x="569" y="0"/>
                      <a:pt x="1268" y="0"/>
                    </a:cubicBezTo>
                    <a:cubicBezTo>
                      <a:pt x="1969" y="0"/>
                      <a:pt x="2535" y="566"/>
                      <a:pt x="2535" y="1267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lnSpcReduction="10000"/>
              </a:bodyPr>
              <a:lstStyle/>
              <a:p>
                <a:endParaRPr lang="en-US"/>
              </a:p>
            </p:txBody>
          </p:sp>
          <p:sp>
            <p:nvSpPr>
              <p:cNvPr id="100" name="Freeform 16"/>
              <p:cNvSpPr>
                <a:spLocks noChangeArrowheads="1"/>
              </p:cNvSpPr>
              <p:nvPr/>
            </p:nvSpPr>
            <p:spPr bwMode="auto">
              <a:xfrm>
                <a:off x="11482839" y="4731602"/>
                <a:ext cx="1441293" cy="1445364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193 0 0"/>
                  <a:gd name="G7" fmla="+- 769 0 0"/>
                  <a:gd name="G8" fmla="+- 345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T0" fmla="*/ 552090 w 1534"/>
                  <a:gd name="T1" fmla="*/ 277199 h 1537"/>
                  <a:gd name="T2" fmla="*/ 552090 w 1534"/>
                  <a:gd name="T3" fmla="*/ 277199 h 1537"/>
                  <a:gd name="T4" fmla="*/ 276225 w 1534"/>
                  <a:gd name="T5" fmla="*/ 553677 h 1537"/>
                  <a:gd name="T6" fmla="*/ 0 w 1534"/>
                  <a:gd name="T7" fmla="*/ 277199 h 1537"/>
                  <a:gd name="T8" fmla="*/ 276225 w 1534"/>
                  <a:gd name="T9" fmla="*/ 0 h 1537"/>
                  <a:gd name="T10" fmla="*/ 552090 w 1534"/>
                  <a:gd name="T11" fmla="*/ 277199 h 1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4" h="1537">
                    <a:moveTo>
                      <a:pt x="1533" y="769"/>
                    </a:moveTo>
                    <a:lnTo>
                      <a:pt x="1533" y="769"/>
                    </a:lnTo>
                    <a:cubicBezTo>
                      <a:pt x="1533" y="1193"/>
                      <a:pt x="1191" y="1536"/>
                      <a:pt x="767" y="1536"/>
                    </a:cubicBezTo>
                    <a:cubicBezTo>
                      <a:pt x="342" y="1536"/>
                      <a:pt x="0" y="1193"/>
                      <a:pt x="0" y="769"/>
                    </a:cubicBezTo>
                    <a:cubicBezTo>
                      <a:pt x="0" y="345"/>
                      <a:pt x="342" y="0"/>
                      <a:pt x="767" y="0"/>
                    </a:cubicBezTo>
                    <a:cubicBezTo>
                      <a:pt x="1191" y="0"/>
                      <a:pt x="1533" y="345"/>
                      <a:pt x="1533" y="769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101" name="Freeform 17"/>
              <p:cNvSpPr>
                <a:spLocks noChangeArrowheads="1"/>
              </p:cNvSpPr>
              <p:nvPr/>
            </p:nvSpPr>
            <p:spPr bwMode="auto">
              <a:xfrm>
                <a:off x="11950843" y="5199582"/>
                <a:ext cx="501141" cy="501117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*/ 1 0 0"/>
                  <a:gd name="T0" fmla="*/ 534 256 1"/>
                  <a:gd name="T1" fmla="*/ 0 256 1"/>
                  <a:gd name="G5" fmla="+- 0 T0 T1"/>
                  <a:gd name="G6" fmla="cos G4 G5"/>
                  <a:gd name="G7" fmla="+- 1 0 0"/>
                  <a:gd name="G8" fmla="+- 415 0 0"/>
                  <a:gd name="G9" fmla="+- 268 0 0"/>
                  <a:gd name="G10" fmla="+- 121 0 0"/>
                  <a:gd name="G11" fmla="+- 1 0 0"/>
                  <a:gd name="G12" fmla="*/ 1 0 0"/>
                  <a:gd name="G13" fmla="*/ 1 0 0"/>
                  <a:gd name="G14" fmla="cos G12 G13"/>
                  <a:gd name="G15" fmla="+- 1 0 0"/>
                  <a:gd name="G16" fmla="+- 1 0 0"/>
                  <a:gd name="G17" fmla="+- 1 0 0"/>
                  <a:gd name="T2" fmla="*/ 191729 w 535"/>
                  <a:gd name="T3" fmla="*/ 96224 h 535"/>
                  <a:gd name="T4" fmla="*/ 191729 w 535"/>
                  <a:gd name="T5" fmla="*/ 96224 h 535"/>
                  <a:gd name="T6" fmla="*/ 95505 w 535"/>
                  <a:gd name="T7" fmla="*/ 191729 h 535"/>
                  <a:gd name="T8" fmla="*/ 0 w 535"/>
                  <a:gd name="T9" fmla="*/ 96224 h 535"/>
                  <a:gd name="T10" fmla="*/ 95505 w 535"/>
                  <a:gd name="T11" fmla="*/ 0 h 535"/>
                  <a:gd name="T12" fmla="*/ 191729 w 535"/>
                  <a:gd name="T13" fmla="*/ 96224 h 535"/>
                </a:gdLst>
                <a:ahLst/>
                <a:cxnLst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5" h="535">
                    <a:moveTo>
                      <a:pt x="534" y="268"/>
                    </a:moveTo>
                    <a:lnTo>
                      <a:pt x="534" y="268"/>
                    </a:lnTo>
                    <a:cubicBezTo>
                      <a:pt x="534" y="415"/>
                      <a:pt x="412" y="534"/>
                      <a:pt x="266" y="534"/>
                    </a:cubicBezTo>
                    <a:cubicBezTo>
                      <a:pt x="119" y="534"/>
                      <a:pt x="0" y="415"/>
                      <a:pt x="0" y="268"/>
                    </a:cubicBezTo>
                    <a:cubicBezTo>
                      <a:pt x="0" y="121"/>
                      <a:pt x="119" y="0"/>
                      <a:pt x="266" y="0"/>
                    </a:cubicBezTo>
                    <a:cubicBezTo>
                      <a:pt x="412" y="0"/>
                      <a:pt x="534" y="121"/>
                      <a:pt x="534" y="268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084522" y="685635"/>
              <a:ext cx="2868978" cy="1393435"/>
              <a:chOff x="12124791" y="3770786"/>
              <a:chExt cx="3478984" cy="1689710"/>
            </a:xfrm>
          </p:grpSpPr>
          <p:sp>
            <p:nvSpPr>
              <p:cNvPr id="91" name="Freeform 18"/>
              <p:cNvSpPr>
                <a:spLocks noChangeArrowheads="1"/>
              </p:cNvSpPr>
              <p:nvPr/>
            </p:nvSpPr>
            <p:spPr bwMode="auto">
              <a:xfrm>
                <a:off x="12124793" y="4118666"/>
                <a:ext cx="2841169" cy="13418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429 0 0"/>
                  <a:gd name="G4" fmla="+- 1 0 0"/>
                  <a:gd name="T0" fmla="*/ 106633 w 3023"/>
                  <a:gd name="T1" fmla="*/ 407523 h 1430"/>
                  <a:gd name="T2" fmla="*/ 1067050 w 3023"/>
                  <a:gd name="T3" fmla="*/ 0 h 1430"/>
                  <a:gd name="T4" fmla="*/ 1088665 w 3023"/>
                  <a:gd name="T5" fmla="*/ 52154 h 1430"/>
                  <a:gd name="T6" fmla="*/ 0 w 3023"/>
                  <a:gd name="T7" fmla="*/ 513990 h 1430"/>
                  <a:gd name="T8" fmla="*/ 106633 w 3023"/>
                  <a:gd name="T9" fmla="*/ 407523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23" h="1430">
                    <a:moveTo>
                      <a:pt x="296" y="1133"/>
                    </a:moveTo>
                    <a:lnTo>
                      <a:pt x="2962" y="0"/>
                    </a:lnTo>
                    <a:lnTo>
                      <a:pt x="3022" y="145"/>
                    </a:lnTo>
                    <a:lnTo>
                      <a:pt x="0" y="1429"/>
                    </a:lnTo>
                    <a:lnTo>
                      <a:pt x="296" y="1133"/>
                    </a:lnTo>
                  </a:path>
                </a:pathLst>
              </a:custGeom>
              <a:solidFill>
                <a:srgbClr val="515D5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92" name="Freeform 19"/>
              <p:cNvSpPr>
                <a:spLocks noChangeArrowheads="1"/>
              </p:cNvSpPr>
              <p:nvPr/>
            </p:nvSpPr>
            <p:spPr bwMode="auto">
              <a:xfrm>
                <a:off x="12124791" y="4255333"/>
                <a:ext cx="2899153" cy="1205163"/>
              </a:xfrm>
              <a:custGeom>
                <a:avLst/>
                <a:gdLst>
                  <a:gd name="G0" fmla="+- 1 0 0"/>
                  <a:gd name="G1" fmla="*/ 1 0 0"/>
                  <a:gd name="G2" fmla="+- 1 0 0"/>
                  <a:gd name="G3" fmla="+- 1284 0 0"/>
                  <a:gd name="G4" fmla="+- 1 0 0"/>
                  <a:gd name="T0" fmla="*/ 150879 w 3086"/>
                  <a:gd name="T1" fmla="*/ 459087 h 1285"/>
                  <a:gd name="T2" fmla="*/ 1110890 w 3086"/>
                  <a:gd name="T3" fmla="*/ 51769 h 1285"/>
                  <a:gd name="T4" fmla="*/ 1088204 w 3086"/>
                  <a:gd name="T5" fmla="*/ 0 h 1285"/>
                  <a:gd name="T6" fmla="*/ 0 w 3086"/>
                  <a:gd name="T7" fmla="*/ 461603 h 1285"/>
                  <a:gd name="T8" fmla="*/ 150879 w 3086"/>
                  <a:gd name="T9" fmla="*/ 459087 h 1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6" h="1285">
                    <a:moveTo>
                      <a:pt x="419" y="1277"/>
                    </a:moveTo>
                    <a:lnTo>
                      <a:pt x="3085" y="144"/>
                    </a:lnTo>
                    <a:lnTo>
                      <a:pt x="3022" y="0"/>
                    </a:lnTo>
                    <a:lnTo>
                      <a:pt x="0" y="1284"/>
                    </a:lnTo>
                    <a:lnTo>
                      <a:pt x="419" y="1277"/>
                    </a:lnTo>
                  </a:path>
                </a:pathLst>
              </a:custGeom>
              <a:solidFill>
                <a:srgbClr val="82828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93" name="Freeform 20"/>
              <p:cNvSpPr>
                <a:spLocks noChangeArrowheads="1"/>
              </p:cNvSpPr>
              <p:nvPr/>
            </p:nvSpPr>
            <p:spPr bwMode="auto">
              <a:xfrm>
                <a:off x="12157926" y="4097957"/>
                <a:ext cx="2841169" cy="1341829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429 0 0"/>
                  <a:gd name="G4" fmla="+- 1 0 0"/>
                  <a:gd name="T0" fmla="*/ 106527 w 3026"/>
                  <a:gd name="T1" fmla="*/ 407523 h 1430"/>
                  <a:gd name="T2" fmla="*/ 1066712 w 3026"/>
                  <a:gd name="T3" fmla="*/ 0 h 1430"/>
                  <a:gd name="T4" fmla="*/ 1088665 w 3026"/>
                  <a:gd name="T5" fmla="*/ 51795 h 1430"/>
                  <a:gd name="T6" fmla="*/ 0 w 3026"/>
                  <a:gd name="T7" fmla="*/ 513990 h 1430"/>
                  <a:gd name="T8" fmla="*/ 106527 w 3026"/>
                  <a:gd name="T9" fmla="*/ 407523 h 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26" h="1430">
                    <a:moveTo>
                      <a:pt x="296" y="1133"/>
                    </a:moveTo>
                    <a:lnTo>
                      <a:pt x="2964" y="0"/>
                    </a:lnTo>
                    <a:lnTo>
                      <a:pt x="3025" y="144"/>
                    </a:lnTo>
                    <a:lnTo>
                      <a:pt x="0" y="1429"/>
                    </a:lnTo>
                    <a:lnTo>
                      <a:pt x="296" y="1133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94" name="Freeform 21"/>
              <p:cNvSpPr>
                <a:spLocks noChangeArrowheads="1"/>
              </p:cNvSpPr>
              <p:nvPr/>
            </p:nvSpPr>
            <p:spPr bwMode="auto">
              <a:xfrm>
                <a:off x="12157924" y="4234626"/>
                <a:ext cx="2899153" cy="1209302"/>
              </a:xfrm>
              <a:custGeom>
                <a:avLst/>
                <a:gdLst>
                  <a:gd name="G0" fmla="+- 1 0 0"/>
                  <a:gd name="G1" fmla="*/ 1 0 0"/>
                  <a:gd name="G2" fmla="+- 1 0 0"/>
                  <a:gd name="G3" fmla="+- 1285 0 0"/>
                  <a:gd name="G4" fmla="+- 1 0 0"/>
                  <a:gd name="T0" fmla="*/ 151093 w 3089"/>
                  <a:gd name="T1" fmla="*/ 460666 h 1286"/>
                  <a:gd name="T2" fmla="*/ 1110890 w 3089"/>
                  <a:gd name="T3" fmla="*/ 52267 h 1286"/>
                  <a:gd name="T4" fmla="*/ 1088226 w 3089"/>
                  <a:gd name="T5" fmla="*/ 0 h 1286"/>
                  <a:gd name="T6" fmla="*/ 0 w 3089"/>
                  <a:gd name="T7" fmla="*/ 463190 h 1286"/>
                  <a:gd name="T8" fmla="*/ 151093 w 3089"/>
                  <a:gd name="T9" fmla="*/ 460666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9" h="1286">
                    <a:moveTo>
                      <a:pt x="420" y="1278"/>
                    </a:moveTo>
                    <a:lnTo>
                      <a:pt x="3088" y="145"/>
                    </a:lnTo>
                    <a:lnTo>
                      <a:pt x="3025" y="0"/>
                    </a:lnTo>
                    <a:lnTo>
                      <a:pt x="0" y="1285"/>
                    </a:lnTo>
                    <a:lnTo>
                      <a:pt x="420" y="1278"/>
                    </a:ln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95" name="Freeform 22"/>
              <p:cNvSpPr>
                <a:spLocks noChangeArrowheads="1"/>
              </p:cNvSpPr>
              <p:nvPr/>
            </p:nvSpPr>
            <p:spPr bwMode="auto">
              <a:xfrm>
                <a:off x="14560081" y="3770786"/>
                <a:ext cx="820046" cy="604652"/>
              </a:xfrm>
              <a:custGeom>
                <a:avLst/>
                <a:gdLst>
                  <a:gd name="G0" fmla="+- 643 0 0"/>
                  <a:gd name="G1" fmla="+- 643 0 0"/>
                  <a:gd name="G2" fmla="+- 643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643 0 0"/>
                  <a:gd name="T0" fmla="*/ 0 w 875"/>
                  <a:gd name="T1" fmla="*/ 231415 h 644"/>
                  <a:gd name="T2" fmla="*/ 0 w 875"/>
                  <a:gd name="T3" fmla="*/ 231415 h 644"/>
                  <a:gd name="T4" fmla="*/ 116390 w 875"/>
                  <a:gd name="T5" fmla="*/ 84936 h 644"/>
                  <a:gd name="T6" fmla="*/ 313966 w 875"/>
                  <a:gd name="T7" fmla="*/ 0 h 644"/>
                  <a:gd name="T8" fmla="*/ 221644 w 875"/>
                  <a:gd name="T9" fmla="*/ 137841 h 644"/>
                  <a:gd name="T10" fmla="*/ 0 w 875"/>
                  <a:gd name="T11" fmla="*/ 231415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5" h="644">
                    <a:moveTo>
                      <a:pt x="0" y="643"/>
                    </a:moveTo>
                    <a:lnTo>
                      <a:pt x="0" y="643"/>
                    </a:lnTo>
                    <a:cubicBezTo>
                      <a:pt x="0" y="643"/>
                      <a:pt x="58" y="347"/>
                      <a:pt x="324" y="236"/>
                    </a:cubicBezTo>
                    <a:cubicBezTo>
                      <a:pt x="589" y="122"/>
                      <a:pt x="874" y="0"/>
                      <a:pt x="874" y="0"/>
                    </a:cubicBezTo>
                    <a:cubicBezTo>
                      <a:pt x="617" y="383"/>
                      <a:pt x="617" y="383"/>
                      <a:pt x="617" y="383"/>
                    </a:cubicBezTo>
                    <a:lnTo>
                      <a:pt x="0" y="643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96" name="Freeform 23"/>
              <p:cNvSpPr>
                <a:spLocks noChangeArrowheads="1"/>
              </p:cNvSpPr>
              <p:nvPr/>
            </p:nvSpPr>
            <p:spPr bwMode="auto">
              <a:xfrm>
                <a:off x="14597357" y="4218063"/>
                <a:ext cx="1006418" cy="401719"/>
              </a:xfrm>
              <a:custGeom>
                <a:avLst/>
                <a:gdLst>
                  <a:gd name="G0" fmla="+- 263 0 0"/>
                  <a:gd name="G1" fmla="+- 263 0 0"/>
                  <a:gd name="G2" fmla="+- 263 0 0"/>
                  <a:gd name="G3" fmla="+- 1 0 0"/>
                  <a:gd name="G4" fmla="*/ 1 35987 45568"/>
                  <a:gd name="G5" fmla="*/ 1 35987 55552"/>
                  <a:gd name="G6" fmla="*/ G5 1 180"/>
                  <a:gd name="G7" fmla="*/ G4 1 G6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263 0 0"/>
                  <a:gd name="T0" fmla="*/ 0 w 1071"/>
                  <a:gd name="T1" fmla="*/ 94844 h 427"/>
                  <a:gd name="T2" fmla="*/ 0 w 1071"/>
                  <a:gd name="T3" fmla="*/ 94844 h 427"/>
                  <a:gd name="T4" fmla="*/ 187298 w 1071"/>
                  <a:gd name="T5" fmla="*/ 113236 h 427"/>
                  <a:gd name="T6" fmla="*/ 385402 w 1071"/>
                  <a:gd name="T7" fmla="*/ 28489 h 427"/>
                  <a:gd name="T8" fmla="*/ 223317 w 1071"/>
                  <a:gd name="T9" fmla="*/ 0 h 427"/>
                  <a:gd name="T10" fmla="*/ 0 w 1071"/>
                  <a:gd name="T11" fmla="*/ 94844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1" h="427">
                    <a:moveTo>
                      <a:pt x="0" y="263"/>
                    </a:moveTo>
                    <a:lnTo>
                      <a:pt x="0" y="263"/>
                    </a:lnTo>
                    <a:cubicBezTo>
                      <a:pt x="0" y="263"/>
                      <a:pt x="254" y="426"/>
                      <a:pt x="520" y="314"/>
                    </a:cubicBezTo>
                    <a:cubicBezTo>
                      <a:pt x="786" y="200"/>
                      <a:pt x="1070" y="79"/>
                      <a:pt x="1070" y="79"/>
                    </a:cubicBezTo>
                    <a:cubicBezTo>
                      <a:pt x="620" y="0"/>
                      <a:pt x="620" y="0"/>
                      <a:pt x="620" y="0"/>
                    </a:cubicBezTo>
                    <a:lnTo>
                      <a:pt x="0" y="26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243756" tIns="121878" rIns="243756" bIns="121878" anchor="ctr"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02" name="Rectangle 101"/>
          <p:cNvSpPr/>
          <p:nvPr/>
        </p:nvSpPr>
        <p:spPr>
          <a:xfrm>
            <a:off x="3593434" y="5532083"/>
            <a:ext cx="1338102" cy="685328"/>
          </a:xfrm>
          <a:prstGeom prst="rect">
            <a:avLst/>
          </a:prstGeom>
        </p:spPr>
        <p:txBody>
          <a:bodyPr wrap="none" lIns="197472" tIns="98737" rIns="197472" bIns="98737"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ea typeface="Open Sans Light" panose="020B0306030504020204" pitchFamily="34" charset="0"/>
                <a:cs typeface="Lato Regular"/>
              </a:rPr>
              <a:t>Natural Disasters</a:t>
            </a:r>
            <a:endParaRPr lang="bg-BG" sz="2400" b="1" dirty="0">
              <a:solidFill>
                <a:schemeClr val="tx2"/>
              </a:solidFill>
              <a:latin typeface="+mj-lt"/>
              <a:cs typeface="Lato Regular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178629" y="4089934"/>
            <a:ext cx="1017731" cy="587206"/>
          </a:xfrm>
          <a:prstGeom prst="rect">
            <a:avLst/>
          </a:prstGeom>
        </p:spPr>
        <p:txBody>
          <a:bodyPr wrap="none" lIns="197472" tIns="98737" rIns="197472" bIns="98737">
            <a:normAutofit/>
          </a:bodyPr>
          <a:lstStyle/>
          <a:p>
            <a:r>
              <a:rPr lang="en-US" sz="2500" b="1" dirty="0" smtClean="0">
                <a:solidFill>
                  <a:schemeClr val="accent6"/>
                </a:solidFill>
                <a:latin typeface="+mj-lt"/>
                <a:ea typeface="Open Sans Light" panose="020B0306030504020204" pitchFamily="34" charset="0"/>
                <a:cs typeface="Lato Regular"/>
              </a:rPr>
              <a:t>Quality</a:t>
            </a:r>
            <a:endParaRPr lang="bg-BG" sz="2500" b="1" dirty="0">
              <a:solidFill>
                <a:schemeClr val="accent6"/>
              </a:solidFill>
              <a:latin typeface="+mj-lt"/>
              <a:cs typeface="Lato Regular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211464" y="3171974"/>
            <a:ext cx="931169" cy="531806"/>
          </a:xfrm>
          <a:prstGeom prst="rect">
            <a:avLst/>
          </a:prstGeom>
        </p:spPr>
        <p:txBody>
          <a:bodyPr wrap="none" lIns="197472" tIns="98737" rIns="197472" bIns="98737">
            <a:normAutofit lnSpcReduction="10000"/>
          </a:bodyPr>
          <a:lstStyle/>
          <a:p>
            <a:r>
              <a:rPr lang="en-US" sz="2200" b="1" dirty="0" smtClean="0">
                <a:solidFill>
                  <a:schemeClr val="accent2"/>
                </a:solidFill>
                <a:latin typeface="+mj-lt"/>
                <a:ea typeface="Open Sans Light" panose="020B0306030504020204" pitchFamily="34" charset="0"/>
                <a:cs typeface="Lato Regular"/>
              </a:rPr>
              <a:t>Capacity</a:t>
            </a:r>
            <a:endParaRPr lang="bg-BG" sz="2200" b="1" dirty="0">
              <a:solidFill>
                <a:schemeClr val="accent2"/>
              </a:solidFill>
              <a:latin typeface="+mj-lt"/>
              <a:cs typeface="Lato Regular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507" y="4887809"/>
            <a:ext cx="2184186" cy="132960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algn="r" defTabSz="1097059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Lato Regular"/>
                <a:cs typeface="Lato Regular"/>
              </a:rPr>
              <a:t>Natural Disasters</a:t>
            </a:r>
            <a:endParaRPr lang="en-US" sz="1800" b="1" dirty="0">
              <a:solidFill>
                <a:schemeClr val="tx2"/>
              </a:solidFill>
              <a:latin typeface="Lato Regular"/>
              <a:cs typeface="Lato Regular"/>
            </a:endParaRPr>
          </a:p>
          <a:p>
            <a:pPr algn="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Pacific prone to environmental impacts which strike at anytime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05484" y="3371658"/>
            <a:ext cx="2184186" cy="132960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defTabSz="1097059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chemeClr val="accent6"/>
                </a:solidFill>
                <a:latin typeface="Lato Regular"/>
                <a:cs typeface="Lato Regular"/>
              </a:rPr>
              <a:t>Quality</a:t>
            </a:r>
            <a:endParaRPr lang="en-US" sz="1800" b="1" dirty="0">
              <a:solidFill>
                <a:schemeClr val="accent6"/>
              </a:solidFill>
              <a:latin typeface="Lato Regular"/>
              <a:cs typeface="Lato Regular"/>
            </a:endParaRPr>
          </a:p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Inefficient FMIS, lack of documentation, adequate evidence, knowledge management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252265" y="2246524"/>
            <a:ext cx="2184186" cy="1329602"/>
          </a:xfrm>
          <a:prstGeom prst="rect">
            <a:avLst/>
          </a:prstGeom>
          <a:noFill/>
        </p:spPr>
        <p:txBody>
          <a:bodyPr wrap="square" lIns="0" tIns="109732" rIns="0" bIns="0">
            <a:normAutofit/>
          </a:bodyPr>
          <a:lstStyle/>
          <a:p>
            <a:pPr algn="r" defTabSz="1097059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chemeClr val="accent3"/>
                </a:solidFill>
                <a:latin typeface="Lato Regular"/>
                <a:cs typeface="Lato Regular"/>
              </a:rPr>
              <a:t>Capacity</a:t>
            </a:r>
            <a:endParaRPr lang="en-US" sz="1800" b="1" dirty="0">
              <a:solidFill>
                <a:schemeClr val="accent3"/>
              </a:solidFill>
              <a:latin typeface="Lato Regular"/>
              <a:cs typeface="Lato Regular"/>
            </a:endParaRPr>
          </a:p>
          <a:p>
            <a:pPr algn="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Inexperienced accountants, lack of qualified accountants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Lack of understanding of PFM impacts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61493" y="94284"/>
            <a:ext cx="3753215" cy="637098"/>
          </a:xfrm>
          <a:prstGeom prst="rect">
            <a:avLst/>
          </a:prstGeom>
          <a:noFill/>
        </p:spPr>
        <p:txBody>
          <a:bodyPr wrap="square" lIns="82294" tIns="41147" rIns="82294" bIns="41147" rtlCol="0">
            <a:normAutofit/>
          </a:bodyPr>
          <a:lstStyle/>
          <a:p>
            <a:pPr algn="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 Challenges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27" y="5475918"/>
            <a:ext cx="565149" cy="65842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78" y="4137867"/>
            <a:ext cx="417002" cy="471871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18" y="2513275"/>
            <a:ext cx="503909" cy="6353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"/>
            <a:ext cx="970361" cy="91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2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102" grpId="0"/>
      <p:bldP spid="103" grpId="0"/>
      <p:bldP spid="104" grpId="0"/>
      <p:bldP spid="105" grpId="0"/>
      <p:bldP spid="108" grpId="0"/>
      <p:bldP spid="111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E45138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377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 Light</vt:lpstr>
      <vt:lpstr>Lato Regular</vt:lpstr>
      <vt:lpstr>Open Sans Light</vt:lpstr>
      <vt:lpstr>Office Theme</vt:lpstr>
      <vt:lpstr> TARGETING PASAI’S SP3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PASAI</dc:creator>
  <cp:lastModifiedBy>Tiofilusi Tiueti</cp:lastModifiedBy>
  <cp:revision>223</cp:revision>
  <dcterms:created xsi:type="dcterms:W3CDTF">2016-11-06T11:44:58Z</dcterms:created>
  <dcterms:modified xsi:type="dcterms:W3CDTF">2018-08-27T20:35:35Z</dcterms:modified>
</cp:coreProperties>
</file>